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94" r:id="rId2"/>
    <p:sldId id="406" r:id="rId3"/>
    <p:sldId id="355" r:id="rId4"/>
    <p:sldId id="407" r:id="rId5"/>
    <p:sldId id="356" r:id="rId6"/>
    <p:sldId id="358" r:id="rId7"/>
    <p:sldId id="360" r:id="rId8"/>
    <p:sldId id="365" r:id="rId9"/>
    <p:sldId id="366" r:id="rId10"/>
    <p:sldId id="367" r:id="rId11"/>
    <p:sldId id="368" r:id="rId12"/>
    <p:sldId id="369" r:id="rId13"/>
    <p:sldId id="370" r:id="rId14"/>
    <p:sldId id="371" r:id="rId15"/>
    <p:sldId id="372" r:id="rId16"/>
    <p:sldId id="373" r:id="rId17"/>
    <p:sldId id="374" r:id="rId18"/>
    <p:sldId id="375" r:id="rId19"/>
    <p:sldId id="376" r:id="rId20"/>
    <p:sldId id="377" r:id="rId21"/>
    <p:sldId id="409" r:id="rId22"/>
    <p:sldId id="410" r:id="rId23"/>
    <p:sldId id="411" r:id="rId24"/>
    <p:sldId id="412" r:id="rId25"/>
    <p:sldId id="413" r:id="rId26"/>
    <p:sldId id="414" r:id="rId27"/>
    <p:sldId id="378" r:id="rId28"/>
    <p:sldId id="379" r:id="rId29"/>
    <p:sldId id="380" r:id="rId30"/>
    <p:sldId id="381" r:id="rId31"/>
    <p:sldId id="278" r:id="rId32"/>
    <p:sldId id="382" r:id="rId33"/>
    <p:sldId id="383" r:id="rId34"/>
    <p:sldId id="384" r:id="rId35"/>
    <p:sldId id="385" r:id="rId36"/>
    <p:sldId id="415" r:id="rId37"/>
    <p:sldId id="416" r:id="rId38"/>
    <p:sldId id="417" r:id="rId39"/>
    <p:sldId id="418" r:id="rId40"/>
    <p:sldId id="421" r:id="rId41"/>
    <p:sldId id="419" r:id="rId42"/>
    <p:sldId id="420" r:id="rId43"/>
    <p:sldId id="291" r:id="rId44"/>
    <p:sldId id="296" r:id="rId45"/>
    <p:sldId id="292" r:id="rId46"/>
    <p:sldId id="299" r:id="rId47"/>
    <p:sldId id="293" r:id="rId48"/>
    <p:sldId id="422" r:id="rId49"/>
    <p:sldId id="427" r:id="rId50"/>
    <p:sldId id="424" r:id="rId51"/>
    <p:sldId id="297" r:id="rId52"/>
    <p:sldId id="430" r:id="rId53"/>
    <p:sldId id="431" r:id="rId54"/>
    <p:sldId id="432" r:id="rId55"/>
    <p:sldId id="433" r:id="rId56"/>
    <p:sldId id="423" r:id="rId57"/>
    <p:sldId id="428" r:id="rId58"/>
    <p:sldId id="303" r:id="rId59"/>
    <p:sldId id="304" r:id="rId60"/>
    <p:sldId id="305" r:id="rId61"/>
    <p:sldId id="306" r:id="rId62"/>
    <p:sldId id="298" r:id="rId63"/>
    <p:sldId id="429" r:id="rId64"/>
    <p:sldId id="285" r:id="rId65"/>
    <p:sldId id="307" r:id="rId66"/>
    <p:sldId id="309" r:id="rId67"/>
    <p:sldId id="310" r:id="rId68"/>
    <p:sldId id="308" r:id="rId69"/>
    <p:sldId id="311" r:id="rId70"/>
    <p:sldId id="313" r:id="rId71"/>
    <p:sldId id="316" r:id="rId72"/>
    <p:sldId id="317" r:id="rId73"/>
    <p:sldId id="315" r:id="rId74"/>
    <p:sldId id="351" r:id="rId7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DDB"/>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42" autoAdjust="0"/>
    <p:restoredTop sz="94660"/>
  </p:normalViewPr>
  <p:slideViewPr>
    <p:cSldViewPr snapToGrid="0">
      <p:cViewPr varScale="1">
        <p:scale>
          <a:sx n="88" d="100"/>
          <a:sy n="88" d="100"/>
        </p:scale>
        <p:origin x="293"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C0EEB-CA9B-42D0-A00D-2349E0C16D0A}" type="datetimeFigureOut">
              <a:rPr lang="en-US" smtClean="0"/>
              <a:t>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01D09-8423-4C15-837A-ED9FB2B7C8E4}" type="slidenum">
              <a:rPr lang="en-US" smtClean="0"/>
              <a:t>‹#›</a:t>
            </a:fld>
            <a:endParaRPr lang="en-US"/>
          </a:p>
        </p:txBody>
      </p:sp>
    </p:spTree>
    <p:extLst>
      <p:ext uri="{BB962C8B-B14F-4D97-AF65-F5344CB8AC3E}">
        <p14:creationId xmlns:p14="http://schemas.microsoft.com/office/powerpoint/2010/main" val="394352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93b61c991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93b61c99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436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70c6eb0bd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70c6eb0b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488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b1caacf5e_51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b1caacf5e_5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457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1EC07F-2A26-4CE5-8A1D-0C0453E6FD46}" type="slidenum">
              <a:rPr lang="en-IN" smtClean="0"/>
              <a:pPr/>
              <a:t>64</a:t>
            </a:fld>
            <a:endParaRPr lang="en-IN"/>
          </a:p>
        </p:txBody>
      </p:sp>
    </p:spTree>
    <p:extLst>
      <p:ext uri="{BB962C8B-B14F-4D97-AF65-F5344CB8AC3E}">
        <p14:creationId xmlns:p14="http://schemas.microsoft.com/office/powerpoint/2010/main" val="261310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1EC07F-2A26-4CE5-8A1D-0C0453E6FD46}" type="slidenum">
              <a:rPr lang="en-IN" smtClean="0"/>
              <a:pPr/>
              <a:t>65</a:t>
            </a:fld>
            <a:endParaRPr lang="en-IN"/>
          </a:p>
        </p:txBody>
      </p:sp>
    </p:spTree>
    <p:extLst>
      <p:ext uri="{BB962C8B-B14F-4D97-AF65-F5344CB8AC3E}">
        <p14:creationId xmlns:p14="http://schemas.microsoft.com/office/powerpoint/2010/main" val="211143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1EC07F-2A26-4CE5-8A1D-0C0453E6FD46}" type="slidenum">
              <a:rPr lang="en-IN" smtClean="0"/>
              <a:pPr/>
              <a:t>66</a:t>
            </a:fld>
            <a:endParaRPr lang="en-IN"/>
          </a:p>
        </p:txBody>
      </p:sp>
    </p:spTree>
    <p:extLst>
      <p:ext uri="{BB962C8B-B14F-4D97-AF65-F5344CB8AC3E}">
        <p14:creationId xmlns:p14="http://schemas.microsoft.com/office/powerpoint/2010/main" val="4185662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1EC07F-2A26-4CE5-8A1D-0C0453E6FD46}" type="slidenum">
              <a:rPr lang="en-IN" smtClean="0"/>
              <a:pPr/>
              <a:t>67</a:t>
            </a:fld>
            <a:endParaRPr lang="en-IN"/>
          </a:p>
        </p:txBody>
      </p:sp>
    </p:spTree>
    <p:extLst>
      <p:ext uri="{BB962C8B-B14F-4D97-AF65-F5344CB8AC3E}">
        <p14:creationId xmlns:p14="http://schemas.microsoft.com/office/powerpoint/2010/main" val="3472270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1EC07F-2A26-4CE5-8A1D-0C0453E6FD46}" type="slidenum">
              <a:rPr lang="en-IN" smtClean="0"/>
              <a:pPr/>
              <a:t>68</a:t>
            </a:fld>
            <a:endParaRPr lang="en-IN"/>
          </a:p>
        </p:txBody>
      </p:sp>
    </p:spTree>
    <p:extLst>
      <p:ext uri="{BB962C8B-B14F-4D97-AF65-F5344CB8AC3E}">
        <p14:creationId xmlns:p14="http://schemas.microsoft.com/office/powerpoint/2010/main" val="3007632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1EC07F-2A26-4CE5-8A1D-0C0453E6FD46}" type="slidenum">
              <a:rPr lang="en-IN" smtClean="0"/>
              <a:pPr/>
              <a:t>69</a:t>
            </a:fld>
            <a:endParaRPr lang="en-IN"/>
          </a:p>
        </p:txBody>
      </p:sp>
    </p:spTree>
    <p:extLst>
      <p:ext uri="{BB962C8B-B14F-4D97-AF65-F5344CB8AC3E}">
        <p14:creationId xmlns:p14="http://schemas.microsoft.com/office/powerpoint/2010/main" val="222387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1EC07F-2A26-4CE5-8A1D-0C0453E6FD46}" type="slidenum">
              <a:rPr lang="en-IN" smtClean="0"/>
              <a:pPr/>
              <a:t>70</a:t>
            </a:fld>
            <a:endParaRPr lang="en-IN"/>
          </a:p>
        </p:txBody>
      </p:sp>
    </p:spTree>
    <p:extLst>
      <p:ext uri="{BB962C8B-B14F-4D97-AF65-F5344CB8AC3E}">
        <p14:creationId xmlns:p14="http://schemas.microsoft.com/office/powerpoint/2010/main" val="342725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1EC07F-2A26-4CE5-8A1D-0C0453E6FD46}" type="slidenum">
              <a:rPr lang="en-IN" smtClean="0"/>
              <a:pPr/>
              <a:t>71</a:t>
            </a:fld>
            <a:endParaRPr lang="en-IN"/>
          </a:p>
        </p:txBody>
      </p:sp>
    </p:spTree>
    <p:extLst>
      <p:ext uri="{BB962C8B-B14F-4D97-AF65-F5344CB8AC3E}">
        <p14:creationId xmlns:p14="http://schemas.microsoft.com/office/powerpoint/2010/main" val="143751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80eded924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480eded924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328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1EC07F-2A26-4CE5-8A1D-0C0453E6FD46}" type="slidenum">
              <a:rPr lang="en-IN" smtClean="0"/>
              <a:pPr/>
              <a:t>72</a:t>
            </a:fld>
            <a:endParaRPr lang="en-IN"/>
          </a:p>
        </p:txBody>
      </p:sp>
    </p:spTree>
    <p:extLst>
      <p:ext uri="{BB962C8B-B14F-4D97-AF65-F5344CB8AC3E}">
        <p14:creationId xmlns:p14="http://schemas.microsoft.com/office/powerpoint/2010/main" val="911904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1EC07F-2A26-4CE5-8A1D-0C0453E6FD46}" type="slidenum">
              <a:rPr lang="en-IN" smtClean="0"/>
              <a:pPr/>
              <a:t>73</a:t>
            </a:fld>
            <a:endParaRPr lang="en-IN"/>
          </a:p>
        </p:txBody>
      </p:sp>
    </p:spTree>
    <p:extLst>
      <p:ext uri="{BB962C8B-B14F-4D97-AF65-F5344CB8AC3E}">
        <p14:creationId xmlns:p14="http://schemas.microsoft.com/office/powerpoint/2010/main" val="75896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93b61c991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93b61c991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146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70c6eb0b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70c6eb0b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741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93b61c991_3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93b61c991_3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23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70c6eb0bd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70c6eb0b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168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70c6eb0bd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70c6eb0b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325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70c6eb0bd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70c6eb0b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003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70c6eb0bd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70c6eb0b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195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p:cNvPr>
          <p:cNvSpPr>
            <a:spLocks noGrp="1"/>
          </p:cNvSpPr>
          <p:nvPr>
            <p:ph type="dt" sz="half" idx="10"/>
          </p:nvPr>
        </p:nvSpPr>
        <p:spPr/>
        <p:txBody>
          <a:bodyPr/>
          <a:lstStyle>
            <a:lvl1pPr>
              <a:defRPr/>
            </a:lvl1pPr>
          </a:lstStyle>
          <a:p>
            <a:pPr>
              <a:defRPr/>
            </a:pPr>
            <a:fld id="{2DE70773-611B-4F28-B90F-91417EAB0B35}" type="datetime1">
              <a:rPr lang="en-US"/>
              <a:pPr>
                <a:defRPr/>
              </a:pPr>
              <a:t>2/8/2024</a:t>
            </a:fld>
            <a:endParaRPr lang="en-US" dirty="0"/>
          </a:p>
        </p:txBody>
      </p:sp>
      <p:sp>
        <p:nvSpPr>
          <p:cNvPr id="5" name="Footer Placeholder 4">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fld id="{61277E3D-2789-4D91-9ABA-6512BA8BE0FD}"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p:cNvPr>
          <p:cNvSpPr>
            <a:spLocks noGrp="1"/>
          </p:cNvSpPr>
          <p:nvPr>
            <p:ph type="dt" sz="half" idx="10"/>
          </p:nvPr>
        </p:nvSpPr>
        <p:spPr/>
        <p:txBody>
          <a:bodyPr/>
          <a:lstStyle>
            <a:lvl1pPr>
              <a:defRPr/>
            </a:lvl1pPr>
          </a:lstStyle>
          <a:p>
            <a:pPr>
              <a:defRPr/>
            </a:pPr>
            <a:fld id="{A1A1980A-5824-4E8C-BBA0-C835F887EB86}" type="datetime1">
              <a:rPr lang="en-US"/>
              <a:pPr>
                <a:defRPr/>
              </a:pPr>
              <a:t>2/8/2024</a:t>
            </a:fld>
            <a:endParaRPr lang="en-US" dirty="0"/>
          </a:p>
        </p:txBody>
      </p:sp>
      <p:sp>
        <p:nvSpPr>
          <p:cNvPr id="5" name="Footer Placeholder 4">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fld id="{649DB0D5-A5C8-4D29-AC37-7765A10340BA}"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p:cNvPr>
          <p:cNvSpPr>
            <a:spLocks noGrp="1"/>
          </p:cNvSpPr>
          <p:nvPr>
            <p:ph type="dt" sz="half" idx="10"/>
          </p:nvPr>
        </p:nvSpPr>
        <p:spPr/>
        <p:txBody>
          <a:bodyPr/>
          <a:lstStyle>
            <a:lvl1pPr>
              <a:defRPr/>
            </a:lvl1pPr>
          </a:lstStyle>
          <a:p>
            <a:pPr>
              <a:defRPr/>
            </a:pPr>
            <a:fld id="{4E558252-82D2-4339-B227-A25A2628875B}" type="datetime1">
              <a:rPr lang="en-US"/>
              <a:pPr>
                <a:defRPr/>
              </a:pPr>
              <a:t>2/8/2024</a:t>
            </a:fld>
            <a:endParaRPr lang="en-US" dirty="0"/>
          </a:p>
        </p:txBody>
      </p:sp>
      <p:sp>
        <p:nvSpPr>
          <p:cNvPr id="5" name="Footer Placeholder 4">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fld id="{36511F39-547E-4B55-A80B-9F26F6A2231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p:cNvPr>
          <p:cNvSpPr>
            <a:spLocks noGrp="1"/>
          </p:cNvSpPr>
          <p:nvPr>
            <p:ph type="dt" sz="half" idx="10"/>
          </p:nvPr>
        </p:nvSpPr>
        <p:spPr/>
        <p:txBody>
          <a:bodyPr/>
          <a:lstStyle>
            <a:lvl1pPr>
              <a:defRPr/>
            </a:lvl1pPr>
          </a:lstStyle>
          <a:p>
            <a:pPr>
              <a:defRPr/>
            </a:pPr>
            <a:fld id="{397D9443-6858-472C-92E8-55E4ACC12F93}" type="datetime1">
              <a:rPr lang="en-US"/>
              <a:pPr>
                <a:defRPr/>
              </a:pPr>
              <a:t>2/8/2024</a:t>
            </a:fld>
            <a:endParaRPr lang="en-US" dirty="0"/>
          </a:p>
        </p:txBody>
      </p:sp>
      <p:sp>
        <p:nvSpPr>
          <p:cNvPr id="5" name="Footer Placeholder 4">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fld id="{DE9D30D1-006F-4D4E-972B-F6C165EDFD8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p:cNvPr>
          <p:cNvSpPr>
            <a:spLocks noGrp="1"/>
          </p:cNvSpPr>
          <p:nvPr>
            <p:ph type="dt" sz="half" idx="10"/>
          </p:nvPr>
        </p:nvSpPr>
        <p:spPr/>
        <p:txBody>
          <a:bodyPr/>
          <a:lstStyle>
            <a:lvl1pPr>
              <a:defRPr/>
            </a:lvl1pPr>
          </a:lstStyle>
          <a:p>
            <a:pPr>
              <a:defRPr/>
            </a:pPr>
            <a:fld id="{9228179D-C2F5-4587-878C-C722759EF7C0}" type="datetime1">
              <a:rPr lang="en-US"/>
              <a:pPr>
                <a:defRPr/>
              </a:pPr>
              <a:t>2/8/2024</a:t>
            </a:fld>
            <a:endParaRPr lang="en-US" dirty="0"/>
          </a:p>
        </p:txBody>
      </p:sp>
      <p:sp>
        <p:nvSpPr>
          <p:cNvPr id="5" name="Footer Placeholder 4">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p:cNvPr>
          <p:cNvSpPr>
            <a:spLocks noGrp="1"/>
          </p:cNvSpPr>
          <p:nvPr>
            <p:ph type="sldNum" sz="quarter" idx="12"/>
          </p:nvPr>
        </p:nvSpPr>
        <p:spPr/>
        <p:txBody>
          <a:bodyPr/>
          <a:lstStyle>
            <a:lvl1pPr>
              <a:defRPr/>
            </a:lvl1pPr>
          </a:lstStyle>
          <a:p>
            <a:fld id="{B9649435-969E-438F-95A7-87C5448B3DC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p:cNvPr>
          <p:cNvSpPr>
            <a:spLocks noGrp="1"/>
          </p:cNvSpPr>
          <p:nvPr>
            <p:ph type="dt" sz="half" idx="10"/>
          </p:nvPr>
        </p:nvSpPr>
        <p:spPr/>
        <p:txBody>
          <a:bodyPr/>
          <a:lstStyle>
            <a:lvl1pPr>
              <a:defRPr/>
            </a:lvl1pPr>
          </a:lstStyle>
          <a:p>
            <a:pPr>
              <a:defRPr/>
            </a:pPr>
            <a:fld id="{276CD160-D838-4C5F-998B-B30EA5DD4908}" type="datetime1">
              <a:rPr lang="en-US"/>
              <a:pPr>
                <a:defRPr/>
              </a:pPr>
              <a:t>2/8/2024</a:t>
            </a:fld>
            <a:endParaRPr lang="en-US" dirty="0"/>
          </a:p>
        </p:txBody>
      </p:sp>
      <p:sp>
        <p:nvSpPr>
          <p:cNvPr id="6" name="Footer Placeholder 4">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p:cNvPr>
          <p:cNvSpPr>
            <a:spLocks noGrp="1"/>
          </p:cNvSpPr>
          <p:nvPr>
            <p:ph type="sldNum" sz="quarter" idx="12"/>
          </p:nvPr>
        </p:nvSpPr>
        <p:spPr/>
        <p:txBody>
          <a:bodyPr/>
          <a:lstStyle>
            <a:lvl1pPr>
              <a:defRPr/>
            </a:lvl1pPr>
          </a:lstStyle>
          <a:p>
            <a:fld id="{365A9E2B-673A-422F-B1D3-4B678C8868B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p:cNvPr>
          <p:cNvSpPr>
            <a:spLocks noGrp="1"/>
          </p:cNvSpPr>
          <p:nvPr>
            <p:ph type="dt" sz="half" idx="10"/>
          </p:nvPr>
        </p:nvSpPr>
        <p:spPr/>
        <p:txBody>
          <a:bodyPr/>
          <a:lstStyle>
            <a:lvl1pPr>
              <a:defRPr/>
            </a:lvl1pPr>
          </a:lstStyle>
          <a:p>
            <a:pPr>
              <a:defRPr/>
            </a:pPr>
            <a:fld id="{29D2381B-CC26-443B-8221-25BEBA6EC6C4}" type="datetime1">
              <a:rPr lang="en-US"/>
              <a:pPr>
                <a:defRPr/>
              </a:pPr>
              <a:t>2/8/2024</a:t>
            </a:fld>
            <a:endParaRPr lang="en-US" dirty="0"/>
          </a:p>
        </p:txBody>
      </p:sp>
      <p:sp>
        <p:nvSpPr>
          <p:cNvPr id="8" name="Footer Placeholder 4">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p:cNvPr>
          <p:cNvSpPr>
            <a:spLocks noGrp="1"/>
          </p:cNvSpPr>
          <p:nvPr>
            <p:ph type="sldNum" sz="quarter" idx="12"/>
          </p:nvPr>
        </p:nvSpPr>
        <p:spPr/>
        <p:txBody>
          <a:bodyPr/>
          <a:lstStyle>
            <a:lvl1pPr>
              <a:defRPr/>
            </a:lvl1pPr>
          </a:lstStyle>
          <a:p>
            <a:fld id="{615DACC2-A280-44C2-AE78-D10E7D4785D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p:cNvPr>
          <p:cNvSpPr>
            <a:spLocks noGrp="1"/>
          </p:cNvSpPr>
          <p:nvPr>
            <p:ph type="dt" sz="half" idx="10"/>
          </p:nvPr>
        </p:nvSpPr>
        <p:spPr/>
        <p:txBody>
          <a:bodyPr/>
          <a:lstStyle>
            <a:lvl1pPr>
              <a:defRPr/>
            </a:lvl1pPr>
          </a:lstStyle>
          <a:p>
            <a:pPr>
              <a:defRPr/>
            </a:pPr>
            <a:fld id="{FEDA170E-124E-4799-ACCC-4AD3EC7D6087}" type="datetime1">
              <a:rPr lang="en-US"/>
              <a:pPr>
                <a:defRPr/>
              </a:pPr>
              <a:t>2/8/2024</a:t>
            </a:fld>
            <a:endParaRPr lang="en-US" dirty="0"/>
          </a:p>
        </p:txBody>
      </p:sp>
      <p:sp>
        <p:nvSpPr>
          <p:cNvPr id="4" name="Footer Placeholder 4">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p:cNvPr>
          <p:cNvSpPr>
            <a:spLocks noGrp="1"/>
          </p:cNvSpPr>
          <p:nvPr>
            <p:ph type="sldNum" sz="quarter" idx="12"/>
          </p:nvPr>
        </p:nvSpPr>
        <p:spPr/>
        <p:txBody>
          <a:bodyPr/>
          <a:lstStyle>
            <a:lvl1pPr>
              <a:defRPr/>
            </a:lvl1pPr>
          </a:lstStyle>
          <a:p>
            <a:fld id="{67C70A71-4096-4824-840A-550F157866E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p:cNvPr>
          <p:cNvSpPr>
            <a:spLocks noGrp="1"/>
          </p:cNvSpPr>
          <p:nvPr>
            <p:ph type="dt" sz="half" idx="10"/>
          </p:nvPr>
        </p:nvSpPr>
        <p:spPr/>
        <p:txBody>
          <a:bodyPr/>
          <a:lstStyle>
            <a:lvl1pPr>
              <a:defRPr/>
            </a:lvl1pPr>
          </a:lstStyle>
          <a:p>
            <a:pPr>
              <a:defRPr/>
            </a:pPr>
            <a:fld id="{24423A65-427F-4C1D-822F-A7C573D9BC50}" type="datetime1">
              <a:rPr lang="en-US"/>
              <a:pPr>
                <a:defRPr/>
              </a:pPr>
              <a:t>2/8/2024</a:t>
            </a:fld>
            <a:endParaRPr lang="en-US" dirty="0"/>
          </a:p>
        </p:txBody>
      </p:sp>
      <p:sp>
        <p:nvSpPr>
          <p:cNvPr id="3" name="Footer Placeholder 4">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p:cNvPr>
          <p:cNvSpPr>
            <a:spLocks noGrp="1"/>
          </p:cNvSpPr>
          <p:nvPr>
            <p:ph type="sldNum" sz="quarter" idx="12"/>
          </p:nvPr>
        </p:nvSpPr>
        <p:spPr/>
        <p:txBody>
          <a:bodyPr/>
          <a:lstStyle>
            <a:lvl1pPr>
              <a:defRPr/>
            </a:lvl1pPr>
          </a:lstStyle>
          <a:p>
            <a:fld id="{C427C16C-3C5F-498B-82A9-6CD3EB775C4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p:cNvPr>
          <p:cNvSpPr>
            <a:spLocks noGrp="1"/>
          </p:cNvSpPr>
          <p:nvPr>
            <p:ph type="dt" sz="half" idx="10"/>
          </p:nvPr>
        </p:nvSpPr>
        <p:spPr/>
        <p:txBody>
          <a:bodyPr/>
          <a:lstStyle>
            <a:lvl1pPr>
              <a:defRPr/>
            </a:lvl1pPr>
          </a:lstStyle>
          <a:p>
            <a:pPr>
              <a:defRPr/>
            </a:pPr>
            <a:fld id="{EE9A24F5-B2F9-414B-8406-609707806EDD}" type="datetime1">
              <a:rPr lang="en-US"/>
              <a:pPr>
                <a:defRPr/>
              </a:pPr>
              <a:t>2/8/2024</a:t>
            </a:fld>
            <a:endParaRPr lang="en-US" dirty="0"/>
          </a:p>
        </p:txBody>
      </p:sp>
      <p:sp>
        <p:nvSpPr>
          <p:cNvPr id="6" name="Footer Placeholder 4">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p:cNvPr>
          <p:cNvSpPr>
            <a:spLocks noGrp="1"/>
          </p:cNvSpPr>
          <p:nvPr>
            <p:ph type="sldNum" sz="quarter" idx="12"/>
          </p:nvPr>
        </p:nvSpPr>
        <p:spPr/>
        <p:txBody>
          <a:bodyPr/>
          <a:lstStyle>
            <a:lvl1pPr>
              <a:defRPr/>
            </a:lvl1pPr>
          </a:lstStyle>
          <a:p>
            <a:fld id="{F16FA7B0-0D9D-4AA2-9171-AE846BFA9EA0}"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p:cNvPr>
          <p:cNvSpPr>
            <a:spLocks noGrp="1"/>
          </p:cNvSpPr>
          <p:nvPr>
            <p:ph type="dt" sz="half" idx="10"/>
          </p:nvPr>
        </p:nvSpPr>
        <p:spPr/>
        <p:txBody>
          <a:bodyPr/>
          <a:lstStyle>
            <a:lvl1pPr>
              <a:defRPr/>
            </a:lvl1pPr>
          </a:lstStyle>
          <a:p>
            <a:pPr>
              <a:defRPr/>
            </a:pPr>
            <a:fld id="{46E6D81E-409A-424F-876B-22A28CDF1646}" type="datetime1">
              <a:rPr lang="en-US"/>
              <a:pPr>
                <a:defRPr/>
              </a:pPr>
              <a:t>2/8/2024</a:t>
            </a:fld>
            <a:endParaRPr lang="en-US" dirty="0"/>
          </a:p>
        </p:txBody>
      </p:sp>
      <p:sp>
        <p:nvSpPr>
          <p:cNvPr id="6" name="Footer Placeholder 4">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p:cNvPr>
          <p:cNvSpPr>
            <a:spLocks noGrp="1"/>
          </p:cNvSpPr>
          <p:nvPr>
            <p:ph type="sldNum" sz="quarter" idx="12"/>
          </p:nvPr>
        </p:nvSpPr>
        <p:spPr/>
        <p:txBody>
          <a:bodyPr/>
          <a:lstStyle>
            <a:lvl1pPr>
              <a:defRPr/>
            </a:lvl1pPr>
          </a:lstStyle>
          <a:p>
            <a:fld id="{0679DE2B-6112-4378-9A2B-19D6A6EB1EFA}"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p:cNvPr>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defRPr>
            </a:lvl1pPr>
          </a:lstStyle>
          <a:p>
            <a:pPr>
              <a:defRPr/>
            </a:pPr>
            <a:fld id="{D3D323B8-345A-455D-B4B6-0B13438B7F3B}" type="datetime1">
              <a:rPr lang="en-US"/>
              <a:pPr>
                <a:defRPr/>
              </a:pPr>
              <a:t>2/8/2024</a:t>
            </a:fld>
            <a:endParaRPr lang="en-US" dirty="0"/>
          </a:p>
        </p:txBody>
      </p:sp>
      <p:sp>
        <p:nvSpPr>
          <p:cNvPr id="5" name="Footer Placeholder 4">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3469175-B1A4-4B68-8B0A-FC6BA3D7CD3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cs231n.github.io/linear-classify/"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hyperlink" Target="http://setosa.io/ev/image-kernel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hyperlink" Target="https://ezyang.github.io/convolution-visualizer/index.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6.gif"/></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arxiv.org/pdf/1409.1556.pdf"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p:cNvPr>
          <p:cNvSpPr>
            <a:spLocks noGrp="1"/>
          </p:cNvSpPr>
          <p:nvPr>
            <p:ph type="dt" sz="quarter" idx="10"/>
          </p:nvPr>
        </p:nvSpPr>
        <p:spPr/>
        <p:txBody>
          <a:bodyPr/>
          <a:lstStyle/>
          <a:p>
            <a:pPr>
              <a:defRPr/>
            </a:pPr>
            <a:fld id="{4F44FBFD-7DF2-4EEC-B0B6-EF373E043D6D}" type="datetime1">
              <a:rPr lang="en-US" smtClean="0"/>
              <a:pPr>
                <a:defRPr/>
              </a:pPr>
              <a:t>2/8/2024</a:t>
            </a:fld>
            <a:endParaRPr lang="en-US" dirty="0"/>
          </a:p>
        </p:txBody>
      </p:sp>
      <p:sp>
        <p:nvSpPr>
          <p:cNvPr id="3" name="Slide Number Placeholder 2">
            <a:extLst/>
          </p:cNvPr>
          <p:cNvSpPr>
            <a:spLocks noGrp="1"/>
          </p:cNvSpPr>
          <p:nvPr>
            <p:ph type="sldNum" sz="quarter" idx="12"/>
          </p:nvPr>
        </p:nvSpPr>
        <p:spPr/>
        <p:txBody>
          <a:bodyPr/>
          <a:lstStyle/>
          <a:p>
            <a:fld id="{F6568DBE-9923-4332-950C-CF4A949111BF}" type="slidenum">
              <a:rPr lang="en-US"/>
              <a:pPr/>
              <a:t>1</a:t>
            </a:fld>
            <a:endParaRPr lang="en-US"/>
          </a:p>
        </p:txBody>
      </p:sp>
      <p:sp>
        <p:nvSpPr>
          <p:cNvPr id="7" name="Rounded Rectangle 6"/>
          <p:cNvSpPr/>
          <p:nvPr/>
        </p:nvSpPr>
        <p:spPr>
          <a:xfrm>
            <a:off x="1130300" y="2613025"/>
            <a:ext cx="9723438" cy="1958975"/>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lang="en-US" sz="2400" b="1" dirty="0">
                <a:solidFill>
                  <a:schemeClr val="tx1"/>
                </a:solidFill>
                <a:latin typeface="Bookman Old Style" panose="02050604050505020204" pitchFamily="18" charset="0"/>
              </a:rPr>
              <a:t>CONVOLUTION NEURAL NETWORKS</a:t>
            </a:r>
          </a:p>
          <a:p>
            <a:pPr algn="ctr" eaLnBrk="1" fontAlgn="auto" hangingPunct="1">
              <a:spcBef>
                <a:spcPts val="0"/>
              </a:spcBef>
              <a:spcAft>
                <a:spcPts val="0"/>
              </a:spcAft>
              <a:defRPr/>
            </a:pPr>
            <a:endParaRPr lang="en-US" sz="2800" b="1" dirty="0">
              <a:solidFill>
                <a:schemeClr val="tx1"/>
              </a:solidFill>
              <a:latin typeface="Bookman Old Style" panose="02050604050505020204" pitchFamily="18" charset="0"/>
            </a:endParaRPr>
          </a:p>
          <a:p>
            <a:pPr algn="r">
              <a:defRPr/>
            </a:pPr>
            <a:r>
              <a:rPr lang="en-US" sz="2400" b="1" dirty="0" err="1">
                <a:solidFill>
                  <a:schemeClr val="tx1"/>
                </a:solidFill>
                <a:latin typeface="Times New Roman" panose="02020603050405020304" pitchFamily="18" charset="0"/>
                <a:cs typeface="Times New Roman" panose="02020603050405020304" pitchFamily="18" charset="0"/>
              </a:rPr>
              <a:t>Dr</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Giri</a:t>
            </a:r>
            <a:r>
              <a:rPr lang="en-US" sz="2400" b="1" dirty="0">
                <a:solidFill>
                  <a:schemeClr val="tx1"/>
                </a:solidFill>
                <a:latin typeface="Times New Roman" panose="02020603050405020304" pitchFamily="18" charset="0"/>
                <a:cs typeface="Times New Roman" panose="02020603050405020304" pitchFamily="18" charset="0"/>
              </a:rPr>
              <a:t> Babu </a:t>
            </a:r>
            <a:r>
              <a:rPr lang="en-US" sz="2400" b="1" dirty="0" err="1">
                <a:solidFill>
                  <a:schemeClr val="tx1"/>
                </a:solidFill>
                <a:latin typeface="Times New Roman" panose="02020603050405020304" pitchFamily="18" charset="0"/>
                <a:cs typeface="Times New Roman" panose="02020603050405020304" pitchFamily="18" charset="0"/>
              </a:rPr>
              <a:t>Kande</a:t>
            </a:r>
            <a:endParaRPr lang="en-US" sz="2400" b="1" dirty="0">
              <a:solidFill>
                <a:schemeClr val="tx1"/>
              </a:solidFill>
              <a:latin typeface="Times New Roman" panose="02020603050405020304" pitchFamily="18" charset="0"/>
              <a:cs typeface="Times New Roman" panose="02020603050405020304" pitchFamily="18" charset="0"/>
            </a:endParaRPr>
          </a:p>
          <a:p>
            <a:pPr algn="r">
              <a:defRPr/>
            </a:pPr>
            <a:r>
              <a:rPr lang="en-US" sz="2400" b="1" dirty="0">
                <a:solidFill>
                  <a:schemeClr val="tx1"/>
                </a:solidFill>
                <a:latin typeface="Times New Roman" panose="02020603050405020304" pitchFamily="18" charset="0"/>
                <a:cs typeface="Times New Roman" panose="02020603050405020304" pitchFamily="18" charset="0"/>
              </a:rPr>
              <a:t>Professor &amp; Dean (Academics)</a:t>
            </a:r>
            <a:endParaRPr lang="en-IN" sz="2400" b="1" dirty="0">
              <a:solidFill>
                <a:schemeClr val="tx1"/>
              </a:solidFill>
              <a:latin typeface="Bookman Old Style" panose="02050604050505020204" pitchFamily="18" charset="0"/>
            </a:endParaRPr>
          </a:p>
        </p:txBody>
      </p:sp>
      <p:sp>
        <p:nvSpPr>
          <p:cNvPr id="6" name="TextBox 5"/>
          <p:cNvSpPr txBox="1"/>
          <p:nvPr/>
        </p:nvSpPr>
        <p:spPr>
          <a:xfrm>
            <a:off x="1130300" y="425450"/>
            <a:ext cx="9209088" cy="95408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none">
            <a:spAutoFit/>
          </a:bodyPr>
          <a:lstStyle/>
          <a:p>
            <a:pPr algn="ctr" eaLnBrk="1" fontAlgn="auto" hangingPunct="1">
              <a:spcBef>
                <a:spcPts val="0"/>
              </a:spcBef>
              <a:spcAft>
                <a:spcPts val="0"/>
              </a:spcAft>
              <a:defRPr/>
            </a:pPr>
            <a:r>
              <a:rPr lang="en-US" sz="3200" b="1" dirty="0">
                <a:solidFill>
                  <a:schemeClr val="accent6">
                    <a:lumMod val="75000"/>
                  </a:schemeClr>
                </a:solidFill>
              </a:rPr>
              <a:t>VASIREDDY VENKATADRI INSTITUTE OF TECHNOLOGY</a:t>
            </a:r>
          </a:p>
          <a:p>
            <a:pPr algn="ctr" eaLnBrk="1" fontAlgn="auto" hangingPunct="1">
              <a:spcBef>
                <a:spcPts val="0"/>
              </a:spcBef>
              <a:spcAft>
                <a:spcPts val="0"/>
              </a:spcAft>
              <a:defRPr/>
            </a:pPr>
            <a:r>
              <a:rPr lang="en-US" sz="2400" b="1" dirty="0">
                <a:solidFill>
                  <a:schemeClr val="accent6">
                    <a:lumMod val="75000"/>
                  </a:schemeClr>
                </a:solidFill>
              </a:rPr>
              <a:t>NAMBUR</a:t>
            </a:r>
            <a:endParaRPr lang="en-IN" sz="2400" b="1" dirty="0">
              <a:solidFill>
                <a:schemeClr val="accent6">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10680984-58DA-4B57-BE14-4BAFC6299C17}"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8EEE2729-969D-4DE7-B389-EE2781EB8F58}" type="slidenum">
              <a:rPr lang="en-US"/>
              <a:pPr/>
              <a:t>10</a:t>
            </a:fld>
            <a:endParaRPr lang="en-US"/>
          </a:p>
        </p:txBody>
      </p:sp>
      <p:pic>
        <p:nvPicPr>
          <p:cNvPr id="9220" name="Picture 2"/>
          <p:cNvPicPr>
            <a:picLocks noChangeAspect="1" noChangeArrowheads="1"/>
          </p:cNvPicPr>
          <p:nvPr/>
        </p:nvPicPr>
        <p:blipFill>
          <a:blip r:embed="rId2"/>
          <a:srcRect/>
          <a:stretch>
            <a:fillRect/>
          </a:stretch>
        </p:blipFill>
        <p:spPr bwMode="auto">
          <a:xfrm>
            <a:off x="1608138" y="1120775"/>
            <a:ext cx="8551862" cy="4633913"/>
          </a:xfrm>
          <a:prstGeom prst="rect">
            <a:avLst/>
          </a:prstGeom>
          <a:noFill/>
          <a:ln w="9525">
            <a:noFill/>
            <a:miter lim="800000"/>
            <a:headEnd/>
            <a:tailEnd/>
          </a:ln>
        </p:spPr>
      </p:pic>
      <p:sp>
        <p:nvSpPr>
          <p:cNvPr id="12293" name="Rectangle 3"/>
          <p:cNvSpPr>
            <a:spLocks noChangeArrowheads="1"/>
          </p:cNvSpPr>
          <p:nvPr/>
        </p:nvSpPr>
        <p:spPr bwMode="auto">
          <a:xfrm>
            <a:off x="373063" y="5754688"/>
            <a:ext cx="11398250" cy="3683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US" altLang="en-US" sz="1800" dirty="0">
                <a:solidFill>
                  <a:srgbClr val="333333"/>
                </a:solidFill>
                <a:latin typeface="Bookman Old Style" panose="02050604050505020204" pitchFamily="18" charset="0"/>
              </a:rPr>
              <a:t>A 32 x 32 input image and a 5 x 5 filter will produce a </a:t>
            </a:r>
            <a:r>
              <a:rPr lang="en-US" altLang="en-US" sz="1800" b="1" dirty="0">
                <a:solidFill>
                  <a:srgbClr val="333333"/>
                </a:solidFill>
                <a:latin typeface="Bookman Old Style" panose="02050604050505020204" pitchFamily="18" charset="0"/>
              </a:rPr>
              <a:t>feature map </a:t>
            </a:r>
            <a:r>
              <a:rPr lang="en-US" altLang="en-US" sz="1800" dirty="0">
                <a:solidFill>
                  <a:srgbClr val="333333"/>
                </a:solidFill>
                <a:latin typeface="Bookman Old Style" panose="02050604050505020204" pitchFamily="18" charset="0"/>
              </a:rPr>
              <a:t>or </a:t>
            </a:r>
            <a:r>
              <a:rPr lang="en-IN" altLang="en-US" sz="1800" b="1" dirty="0">
                <a:latin typeface="Bookman Old Style" panose="02050604050505020204" pitchFamily="18" charset="0"/>
              </a:rPr>
              <a:t>activation map</a:t>
            </a:r>
            <a:r>
              <a:rPr lang="en-IN" altLang="en-US" sz="1800" dirty="0">
                <a:latin typeface="Bookman Old Style" panose="02050604050505020204" pitchFamily="18" charset="0"/>
              </a:rPr>
              <a:t>  </a:t>
            </a:r>
            <a:r>
              <a:rPr lang="en-US" altLang="en-US" sz="1800" dirty="0">
                <a:solidFill>
                  <a:srgbClr val="333333"/>
                </a:solidFill>
                <a:latin typeface="Bookman Old Style" panose="02050604050505020204" pitchFamily="18" charset="0"/>
              </a:rPr>
              <a:t>of 2</a:t>
            </a:r>
            <a:r>
              <a:rPr lang="en-IN" altLang="en-US" sz="1800" dirty="0">
                <a:latin typeface="Bookman Old Style" panose="02050604050505020204" pitchFamily="18" charset="0"/>
              </a:rPr>
              <a:t>8 x 28.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10680984-58DA-4B57-BE14-4BAFC6299C17}"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40F2698E-50C6-44DC-8C5F-F2125E4B9054}" type="slidenum">
              <a:rPr lang="en-US"/>
              <a:pPr/>
              <a:t>11</a:t>
            </a:fld>
            <a:endParaRPr lang="en-US"/>
          </a:p>
        </p:txBody>
      </p:sp>
      <p:sp>
        <p:nvSpPr>
          <p:cNvPr id="13316" name="Rectangle 3"/>
          <p:cNvSpPr>
            <a:spLocks noChangeArrowheads="1"/>
          </p:cNvSpPr>
          <p:nvPr/>
        </p:nvSpPr>
        <p:spPr bwMode="auto">
          <a:xfrm>
            <a:off x="760413" y="968375"/>
            <a:ext cx="9664700" cy="70802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defRPr/>
            </a:pPr>
            <a:r>
              <a:rPr lang="en-US" altLang="en-US" sz="2000" dirty="0">
                <a:solidFill>
                  <a:srgbClr val="333333"/>
                </a:solidFill>
                <a:latin typeface="Bookman Old Style" panose="02050604050505020204" pitchFamily="18" charset="0"/>
              </a:rPr>
              <a:t>Filters can be thought of as </a:t>
            </a:r>
            <a:r>
              <a:rPr lang="en-US" altLang="en-US" sz="2000" b="1" dirty="0">
                <a:solidFill>
                  <a:srgbClr val="333333"/>
                </a:solidFill>
                <a:latin typeface="Bookman Old Style" panose="02050604050505020204" pitchFamily="18" charset="0"/>
              </a:rPr>
              <a:t>feature identifiers.</a:t>
            </a:r>
          </a:p>
          <a:p>
            <a:pPr>
              <a:spcBef>
                <a:spcPct val="0"/>
              </a:spcBef>
              <a:defRPr/>
            </a:pPr>
            <a:r>
              <a:rPr lang="en-US" altLang="en-US" sz="2000" dirty="0">
                <a:solidFill>
                  <a:srgbClr val="333333"/>
                </a:solidFill>
                <a:latin typeface="Bookman Old Style" panose="02050604050505020204" pitchFamily="18" charset="0"/>
              </a:rPr>
              <a:t>Features include straight edges, simple colors, and curves.</a:t>
            </a:r>
            <a:endParaRPr lang="en-IN" altLang="en-US" sz="2000" dirty="0">
              <a:latin typeface="Bookman Old Style" panose="02050604050505020204" pitchFamily="18" charset="0"/>
            </a:endParaRPr>
          </a:p>
        </p:txBody>
      </p:sp>
      <p:pic>
        <p:nvPicPr>
          <p:cNvPr id="10245" name="Picture 2"/>
          <p:cNvPicPr>
            <a:picLocks noChangeAspect="1" noChangeArrowheads="1"/>
          </p:cNvPicPr>
          <p:nvPr/>
        </p:nvPicPr>
        <p:blipFill>
          <a:blip r:embed="rId2"/>
          <a:srcRect/>
          <a:stretch>
            <a:fillRect/>
          </a:stretch>
        </p:blipFill>
        <p:spPr bwMode="auto">
          <a:xfrm>
            <a:off x="760413" y="2176463"/>
            <a:ext cx="9163050" cy="408305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10680984-58DA-4B57-BE14-4BAFC6299C17}"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CEC53F10-177A-4BB6-8196-A804DCBE4B02}" type="slidenum">
              <a:rPr lang="en-US"/>
              <a:pPr/>
              <a:t>12</a:t>
            </a:fld>
            <a:endParaRPr lang="en-US"/>
          </a:p>
        </p:txBody>
      </p:sp>
      <p:pic>
        <p:nvPicPr>
          <p:cNvPr id="11268" name="Picture 2"/>
          <p:cNvPicPr>
            <a:picLocks noChangeAspect="1" noChangeArrowheads="1"/>
          </p:cNvPicPr>
          <p:nvPr/>
        </p:nvPicPr>
        <p:blipFill>
          <a:blip r:embed="rId2"/>
          <a:srcRect/>
          <a:stretch>
            <a:fillRect/>
          </a:stretch>
        </p:blipFill>
        <p:spPr bwMode="auto">
          <a:xfrm>
            <a:off x="2593975" y="492125"/>
            <a:ext cx="6143625" cy="2181225"/>
          </a:xfrm>
          <a:prstGeom prst="rect">
            <a:avLst/>
          </a:prstGeom>
          <a:noFill/>
          <a:ln w="9525">
            <a:noFill/>
            <a:miter lim="800000"/>
            <a:headEnd/>
            <a:tailEnd/>
          </a:ln>
        </p:spPr>
      </p:pic>
      <p:pic>
        <p:nvPicPr>
          <p:cNvPr id="11269" name="Picture 4"/>
          <p:cNvPicPr>
            <a:picLocks noChangeAspect="1" noChangeArrowheads="1"/>
          </p:cNvPicPr>
          <p:nvPr/>
        </p:nvPicPr>
        <p:blipFill>
          <a:blip r:embed="rId3"/>
          <a:srcRect/>
          <a:stretch>
            <a:fillRect/>
          </a:stretch>
        </p:blipFill>
        <p:spPr bwMode="auto">
          <a:xfrm>
            <a:off x="2032000" y="2589213"/>
            <a:ext cx="8435975" cy="3181350"/>
          </a:xfrm>
          <a:prstGeom prst="rect">
            <a:avLst/>
          </a:prstGeom>
          <a:noFill/>
          <a:ln w="9525">
            <a:noFill/>
            <a:miter lim="800000"/>
            <a:headEnd/>
            <a:tailEnd/>
          </a:ln>
        </p:spPr>
      </p:pic>
      <p:sp>
        <p:nvSpPr>
          <p:cNvPr id="14342" name="Rectangle 3"/>
          <p:cNvSpPr>
            <a:spLocks noChangeArrowheads="1"/>
          </p:cNvSpPr>
          <p:nvPr/>
        </p:nvSpPr>
        <p:spPr bwMode="auto">
          <a:xfrm>
            <a:off x="347663" y="5686425"/>
            <a:ext cx="11404600" cy="70802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defRPr/>
            </a:pPr>
            <a:r>
              <a:rPr lang="en-US" altLang="en-US" sz="2000" dirty="0">
                <a:solidFill>
                  <a:srgbClr val="333333"/>
                </a:solidFill>
                <a:latin typeface="Book Antiqua" panose="02040602050305030304" pitchFamily="18" charset="0"/>
              </a:rPr>
              <a:t>Basically, in the input image, if there is a shape that generally resembles the curve that this filter is representing, then all of the multiplications summed together will result in a large value</a:t>
            </a:r>
            <a:endParaRPr lang="en-IN" altLang="en-US" sz="2000" dirty="0">
              <a:latin typeface="Book Antiqua" panose="0204060205030503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10680984-58DA-4B57-BE14-4BAFC6299C17}"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90703C16-E800-4B94-8E73-72CDA8E17A0D}" type="slidenum">
              <a:rPr lang="en-US"/>
              <a:pPr/>
              <a:t>13</a:t>
            </a:fld>
            <a:endParaRPr lang="en-US"/>
          </a:p>
        </p:txBody>
      </p:sp>
      <p:pic>
        <p:nvPicPr>
          <p:cNvPr id="12292" name="Picture 2"/>
          <p:cNvPicPr>
            <a:picLocks noChangeAspect="1" noChangeArrowheads="1"/>
          </p:cNvPicPr>
          <p:nvPr/>
        </p:nvPicPr>
        <p:blipFill>
          <a:blip r:embed="rId2"/>
          <a:srcRect/>
          <a:stretch>
            <a:fillRect/>
          </a:stretch>
        </p:blipFill>
        <p:spPr bwMode="auto">
          <a:xfrm>
            <a:off x="1619250" y="744538"/>
            <a:ext cx="8540750" cy="2986087"/>
          </a:xfrm>
          <a:prstGeom prst="rect">
            <a:avLst/>
          </a:prstGeom>
          <a:noFill/>
          <a:ln w="9525">
            <a:noFill/>
            <a:miter lim="800000"/>
            <a:headEnd/>
            <a:tailEnd/>
          </a:ln>
        </p:spPr>
      </p:pic>
      <p:sp>
        <p:nvSpPr>
          <p:cNvPr id="15366" name="Rectangle 4"/>
          <p:cNvSpPr>
            <a:spLocks noChangeArrowheads="1"/>
          </p:cNvSpPr>
          <p:nvPr/>
        </p:nvSpPr>
        <p:spPr bwMode="auto">
          <a:xfrm>
            <a:off x="463550" y="4365625"/>
            <a:ext cx="11118850" cy="132397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defRPr/>
            </a:pPr>
            <a:r>
              <a:rPr lang="en-US" altLang="en-US" sz="2000" dirty="0">
                <a:solidFill>
                  <a:srgbClr val="333333"/>
                </a:solidFill>
                <a:latin typeface="Bookman Old Style" panose="02050604050505020204" pitchFamily="18" charset="0"/>
                <a:cs typeface="Arial" panose="020B0604020202020204" pitchFamily="34" charset="0"/>
              </a:rPr>
              <a:t>This is just a filter that is going to detect lines that curve outward and to the right. </a:t>
            </a:r>
          </a:p>
          <a:p>
            <a:pPr>
              <a:spcBef>
                <a:spcPct val="0"/>
              </a:spcBef>
              <a:defRPr/>
            </a:pPr>
            <a:r>
              <a:rPr lang="en-US" altLang="en-US" sz="2000" dirty="0">
                <a:solidFill>
                  <a:srgbClr val="333333"/>
                </a:solidFill>
                <a:latin typeface="Bookman Old Style" panose="02050604050505020204" pitchFamily="18" charset="0"/>
                <a:cs typeface="Arial" panose="020B0604020202020204" pitchFamily="34" charset="0"/>
              </a:rPr>
              <a:t>We can have other filters for lines that curve to the left or for straight edges.</a:t>
            </a:r>
          </a:p>
          <a:p>
            <a:pPr>
              <a:spcBef>
                <a:spcPct val="0"/>
              </a:spcBef>
              <a:defRPr/>
            </a:pPr>
            <a:r>
              <a:rPr lang="en-US" altLang="en-US" sz="2000" dirty="0">
                <a:solidFill>
                  <a:srgbClr val="333333"/>
                </a:solidFill>
                <a:latin typeface="Bookman Old Style" panose="02050604050505020204" pitchFamily="18" charset="0"/>
                <a:cs typeface="Arial" panose="020B0604020202020204" pitchFamily="34" charset="0"/>
              </a:rPr>
              <a:t>The more filters, the greater the depth of the activation map, and the more information we have about the input volume.</a:t>
            </a:r>
            <a:endParaRPr lang="en-IN" altLang="en-US" sz="2000" dirty="0">
              <a:latin typeface="Bookman Old Style" panose="02050604050505020204" pitchFamily="18"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10680984-58DA-4B57-BE14-4BAFC6299C17}"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64F3A706-0B13-443B-993D-736ABBE69F01}" type="slidenum">
              <a:rPr lang="en-US"/>
              <a:pPr/>
              <a:t>14</a:t>
            </a:fld>
            <a:endParaRPr lang="en-US"/>
          </a:p>
        </p:txBody>
      </p:sp>
      <p:pic>
        <p:nvPicPr>
          <p:cNvPr id="13316" name="Picture 2"/>
          <p:cNvPicPr>
            <a:picLocks noChangeAspect="1" noChangeArrowheads="1"/>
          </p:cNvPicPr>
          <p:nvPr/>
        </p:nvPicPr>
        <p:blipFill>
          <a:blip r:embed="rId2"/>
          <a:srcRect/>
          <a:stretch>
            <a:fillRect/>
          </a:stretch>
        </p:blipFill>
        <p:spPr bwMode="auto">
          <a:xfrm>
            <a:off x="2943225" y="627063"/>
            <a:ext cx="5583238" cy="5729287"/>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10680984-58DA-4B57-BE14-4BAFC6299C17}"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005AFFC6-A4FC-42D2-B6AE-853B667E7C8C}" type="slidenum">
              <a:rPr lang="en-US"/>
              <a:pPr/>
              <a:t>15</a:t>
            </a:fld>
            <a:endParaRPr lang="en-US"/>
          </a:p>
        </p:txBody>
      </p:sp>
      <p:pic>
        <p:nvPicPr>
          <p:cNvPr id="14340" name="Picture 2"/>
          <p:cNvPicPr>
            <a:picLocks noChangeAspect="1" noChangeArrowheads="1"/>
          </p:cNvPicPr>
          <p:nvPr/>
        </p:nvPicPr>
        <p:blipFill>
          <a:blip r:embed="rId2"/>
          <a:srcRect/>
          <a:stretch>
            <a:fillRect/>
          </a:stretch>
        </p:blipFill>
        <p:spPr bwMode="auto">
          <a:xfrm>
            <a:off x="1655763" y="682625"/>
            <a:ext cx="8297862" cy="54673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b="40291"/>
          <a:stretch>
            <a:fillRect/>
          </a:stretch>
        </p:blipFill>
        <p:spPr bwMode="auto">
          <a:xfrm>
            <a:off x="2662238" y="490538"/>
            <a:ext cx="6172200" cy="60579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p:cNvPicPr>
            <a:picLocks noChangeAspect="1" noChangeArrowheads="1"/>
          </p:cNvPicPr>
          <p:nvPr/>
        </p:nvPicPr>
        <p:blipFill>
          <a:blip r:embed="rId2"/>
          <a:srcRect t="19400" b="40291"/>
          <a:stretch>
            <a:fillRect/>
          </a:stretch>
        </p:blipFill>
        <p:spPr bwMode="auto">
          <a:xfrm>
            <a:off x="1100138" y="565150"/>
            <a:ext cx="8959850" cy="593407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t="59470"/>
          <a:stretch>
            <a:fillRect/>
          </a:stretch>
        </p:blipFill>
        <p:spPr bwMode="auto">
          <a:xfrm>
            <a:off x="1295400" y="574675"/>
            <a:ext cx="8926513" cy="59436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ChangeArrowheads="1"/>
          </p:cNvSpPr>
          <p:nvPr/>
        </p:nvSpPr>
        <p:spPr bwMode="auto">
          <a:xfrm>
            <a:off x="309563" y="1138238"/>
            <a:ext cx="11010900" cy="3170237"/>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defRPr/>
            </a:pPr>
            <a:r>
              <a:rPr lang="en-US" altLang="en-US" sz="2000" dirty="0">
                <a:latin typeface="Bookman Old Style" panose="02050604050505020204" pitchFamily="18" charset="0"/>
                <a:cs typeface="Arial" panose="020B0604020202020204" pitchFamily="34" charset="0"/>
              </a:rPr>
              <a:t>The result of Convolved feature depends on the three parameters, that we need to define before the convolution is performed.</a:t>
            </a:r>
          </a:p>
          <a:p>
            <a:pPr algn="just">
              <a:spcBef>
                <a:spcPct val="0"/>
              </a:spcBef>
              <a:buFontTx/>
              <a:buNone/>
              <a:defRPr/>
            </a:pPr>
            <a:endParaRPr lang="en-US" altLang="en-US" sz="2000" dirty="0">
              <a:latin typeface="Bookman Old Style" panose="02050604050505020204" pitchFamily="18" charset="0"/>
              <a:cs typeface="Arial" panose="020B0604020202020204" pitchFamily="34" charset="0"/>
            </a:endParaRPr>
          </a:p>
          <a:p>
            <a:pPr algn="just">
              <a:spcBef>
                <a:spcPct val="0"/>
              </a:spcBef>
              <a:defRPr/>
            </a:pPr>
            <a:r>
              <a:rPr lang="en-US" altLang="en-US" sz="2000" b="1" dirty="0">
                <a:latin typeface="Bookman Old Style" panose="02050604050505020204" pitchFamily="18" charset="0"/>
                <a:cs typeface="Arial" panose="020B0604020202020204" pitchFamily="34" charset="0"/>
              </a:rPr>
              <a:t>Depth</a:t>
            </a:r>
            <a:r>
              <a:rPr lang="en-US" altLang="en-US" sz="2000" dirty="0">
                <a:latin typeface="Bookman Old Style" panose="02050604050505020204" pitchFamily="18" charset="0"/>
                <a:cs typeface="Arial" panose="020B0604020202020204" pitchFamily="34" charset="0"/>
              </a:rPr>
              <a:t>: In the above input image we just considered image with depth =1, but most of the inputs will be of depth =3 which is of 3 channels like Red, Green, Blue.</a:t>
            </a:r>
          </a:p>
          <a:p>
            <a:pPr algn="just">
              <a:spcBef>
                <a:spcPct val="0"/>
              </a:spcBef>
              <a:defRPr/>
            </a:pPr>
            <a:endParaRPr lang="en-US" altLang="en-US" sz="2000" dirty="0">
              <a:latin typeface="Bookman Old Style" panose="02050604050505020204" pitchFamily="18" charset="0"/>
              <a:cs typeface="Arial" panose="020B0604020202020204" pitchFamily="34" charset="0"/>
            </a:endParaRPr>
          </a:p>
          <a:p>
            <a:pPr algn="just">
              <a:spcBef>
                <a:spcPct val="0"/>
              </a:spcBef>
              <a:defRPr/>
            </a:pPr>
            <a:r>
              <a:rPr lang="en-US" altLang="en-US" sz="2000" b="1" dirty="0">
                <a:latin typeface="Bookman Old Style" panose="02050604050505020204" pitchFamily="18" charset="0"/>
                <a:cs typeface="Arial" panose="020B0604020202020204" pitchFamily="34" charset="0"/>
              </a:rPr>
              <a:t>Stride: </a:t>
            </a:r>
            <a:r>
              <a:rPr lang="en-US" altLang="en-US" sz="2000" dirty="0">
                <a:latin typeface="Bookman Old Style" panose="02050604050505020204" pitchFamily="18" charset="0"/>
                <a:cs typeface="Arial" panose="020B0604020202020204" pitchFamily="34" charset="0"/>
              </a:rPr>
              <a:t>Stride is</a:t>
            </a:r>
            <a:r>
              <a:rPr lang="en-US" altLang="en-US" sz="2000" b="1" dirty="0">
                <a:latin typeface="Bookman Old Style" panose="02050604050505020204" pitchFamily="18" charset="0"/>
                <a:cs typeface="Arial" panose="020B0604020202020204" pitchFamily="34" charset="0"/>
              </a:rPr>
              <a:t> </a:t>
            </a:r>
            <a:r>
              <a:rPr lang="en-US" altLang="en-US" sz="2000" dirty="0">
                <a:latin typeface="Bookman Old Style" panose="02050604050505020204" pitchFamily="18" charset="0"/>
                <a:cs typeface="Arial" panose="020B0604020202020204" pitchFamily="34" charset="0"/>
              </a:rPr>
              <a:t>the number of pixels by which we slide our filter matrix over the input matrix. When the stride is 1 then we move the filters one pixel at a time. When the stride is 2, then the filters jump 2 pixels at a time as we slide them around. Having a larger stride will produce smaller feature maps.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4423A65-427F-4C1D-822F-A7C573D9BC50}"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C427C16C-3C5F-498B-82A9-6CD3EB775C4A}" type="slidenum">
              <a:rPr lang="en-US" smtClean="0"/>
              <a:pPr/>
              <a:t>2</a:t>
            </a:fld>
            <a:endParaRPr lang="en-US"/>
          </a:p>
        </p:txBody>
      </p:sp>
      <p:pic>
        <p:nvPicPr>
          <p:cNvPr id="4" name="Picture 2"/>
          <p:cNvPicPr>
            <a:picLocks noChangeAspect="1" noChangeArrowheads="1"/>
          </p:cNvPicPr>
          <p:nvPr/>
        </p:nvPicPr>
        <p:blipFill>
          <a:blip r:embed="rId2"/>
          <a:srcRect l="20377" t="10706" r="47621" b="56285"/>
          <a:stretch>
            <a:fillRect/>
          </a:stretch>
        </p:blipFill>
        <p:spPr bwMode="auto">
          <a:xfrm>
            <a:off x="1971675" y="982663"/>
            <a:ext cx="2852738" cy="1123950"/>
          </a:xfrm>
          <a:prstGeom prst="rect">
            <a:avLst/>
          </a:prstGeom>
          <a:noFill/>
          <a:ln w="9525">
            <a:noFill/>
            <a:miter lim="800000"/>
            <a:headEnd/>
            <a:tailEnd/>
          </a:ln>
        </p:spPr>
      </p:pic>
      <p:sp>
        <p:nvSpPr>
          <p:cNvPr id="5" name="Rectangle 3"/>
          <p:cNvSpPr>
            <a:spLocks noChangeArrowheads="1"/>
          </p:cNvSpPr>
          <p:nvPr/>
        </p:nvSpPr>
        <p:spPr bwMode="auto">
          <a:xfrm>
            <a:off x="5638800" y="1360488"/>
            <a:ext cx="3133725" cy="369887"/>
          </a:xfrm>
          <a:prstGeom prst="rect">
            <a:avLst/>
          </a:prstGeom>
          <a:noFill/>
          <a:ln w="9525">
            <a:noFill/>
            <a:miter lim="800000"/>
            <a:headEnd/>
            <a:tailEnd/>
          </a:ln>
        </p:spPr>
        <p:txBody>
          <a:bodyPr wrap="none">
            <a:spAutoFit/>
          </a:bodyPr>
          <a:lstStyle/>
          <a:p>
            <a:r>
              <a:rPr lang="en-US" altLang="en-US">
                <a:solidFill>
                  <a:srgbClr val="333333"/>
                </a:solidFill>
                <a:latin typeface="Helvetica" pitchFamily="34" charset="0"/>
              </a:rPr>
              <a:t>automatic tagging algorithms</a:t>
            </a:r>
            <a:endParaRPr lang="en-IN" altLang="en-US"/>
          </a:p>
        </p:txBody>
      </p:sp>
      <p:sp>
        <p:nvSpPr>
          <p:cNvPr id="6" name="Rectangle 4"/>
          <p:cNvSpPr>
            <a:spLocks noChangeArrowheads="1"/>
          </p:cNvSpPr>
          <p:nvPr/>
        </p:nvSpPr>
        <p:spPr bwMode="auto">
          <a:xfrm>
            <a:off x="5688013" y="3792538"/>
            <a:ext cx="1517650" cy="368300"/>
          </a:xfrm>
          <a:prstGeom prst="rect">
            <a:avLst/>
          </a:prstGeom>
          <a:noFill/>
          <a:ln w="9525">
            <a:noFill/>
            <a:miter lim="800000"/>
            <a:headEnd/>
            <a:tailEnd/>
          </a:ln>
        </p:spPr>
        <p:txBody>
          <a:bodyPr wrap="none">
            <a:spAutoFit/>
          </a:bodyPr>
          <a:lstStyle/>
          <a:p>
            <a:r>
              <a:rPr lang="en-US" altLang="en-US">
                <a:solidFill>
                  <a:srgbClr val="333333"/>
                </a:solidFill>
                <a:latin typeface="Helvetica" pitchFamily="34" charset="0"/>
              </a:rPr>
              <a:t>photo search</a:t>
            </a:r>
            <a:endParaRPr lang="en-IN" altLang="en-US"/>
          </a:p>
        </p:txBody>
      </p:sp>
      <p:sp>
        <p:nvSpPr>
          <p:cNvPr id="7" name="Rectangle 5"/>
          <p:cNvSpPr>
            <a:spLocks noChangeArrowheads="1"/>
          </p:cNvSpPr>
          <p:nvPr/>
        </p:nvSpPr>
        <p:spPr bwMode="auto">
          <a:xfrm>
            <a:off x="5870575" y="2660650"/>
            <a:ext cx="2852738" cy="369888"/>
          </a:xfrm>
          <a:prstGeom prst="rect">
            <a:avLst/>
          </a:prstGeom>
          <a:noFill/>
          <a:ln w="9525">
            <a:noFill/>
            <a:miter lim="800000"/>
            <a:headEnd/>
            <a:tailEnd/>
          </a:ln>
        </p:spPr>
        <p:txBody>
          <a:bodyPr wrap="none">
            <a:spAutoFit/>
          </a:bodyPr>
          <a:lstStyle/>
          <a:p>
            <a:r>
              <a:rPr lang="en-US" altLang="en-US">
                <a:solidFill>
                  <a:srgbClr val="333333"/>
                </a:solidFill>
                <a:latin typeface="Helvetica" pitchFamily="34" charset="0"/>
              </a:rPr>
              <a:t>product recommendations</a:t>
            </a:r>
            <a:endParaRPr lang="en-IN" altLang="en-US"/>
          </a:p>
        </p:txBody>
      </p:sp>
      <p:sp>
        <p:nvSpPr>
          <p:cNvPr id="8" name="Rectangle 6"/>
          <p:cNvSpPr>
            <a:spLocks noChangeArrowheads="1"/>
          </p:cNvSpPr>
          <p:nvPr/>
        </p:nvSpPr>
        <p:spPr bwMode="auto">
          <a:xfrm>
            <a:off x="5761038" y="5127625"/>
            <a:ext cx="2889250" cy="369888"/>
          </a:xfrm>
          <a:prstGeom prst="rect">
            <a:avLst/>
          </a:prstGeom>
          <a:noFill/>
          <a:ln w="9525">
            <a:noFill/>
            <a:miter lim="800000"/>
            <a:headEnd/>
            <a:tailEnd/>
          </a:ln>
        </p:spPr>
        <p:txBody>
          <a:bodyPr wrap="none">
            <a:spAutoFit/>
          </a:bodyPr>
          <a:lstStyle/>
          <a:p>
            <a:r>
              <a:rPr lang="en-US" altLang="en-US">
                <a:solidFill>
                  <a:srgbClr val="333333"/>
                </a:solidFill>
                <a:latin typeface="Helvetica" pitchFamily="34" charset="0"/>
              </a:rPr>
              <a:t>home feed personalization</a:t>
            </a:r>
            <a:endParaRPr lang="en-IN" altLang="en-US"/>
          </a:p>
        </p:txBody>
      </p:sp>
      <p:pic>
        <p:nvPicPr>
          <p:cNvPr id="9" name="Picture 2"/>
          <p:cNvPicPr>
            <a:picLocks noChangeAspect="1" noChangeArrowheads="1"/>
          </p:cNvPicPr>
          <p:nvPr/>
        </p:nvPicPr>
        <p:blipFill>
          <a:blip r:embed="rId2"/>
          <a:srcRect l="2528" t="55063" r="75130" b="26691"/>
          <a:stretch>
            <a:fillRect/>
          </a:stretch>
        </p:blipFill>
        <p:spPr bwMode="auto">
          <a:xfrm>
            <a:off x="2070100" y="2497138"/>
            <a:ext cx="1990725" cy="620712"/>
          </a:xfrm>
          <a:prstGeom prst="rect">
            <a:avLst/>
          </a:prstGeom>
          <a:noFill/>
          <a:ln w="9525">
            <a:noFill/>
            <a:miter lim="800000"/>
            <a:headEnd/>
            <a:tailEnd/>
          </a:ln>
        </p:spPr>
      </p:pic>
      <p:pic>
        <p:nvPicPr>
          <p:cNvPr id="10" name="Picture 2"/>
          <p:cNvPicPr>
            <a:picLocks noChangeAspect="1" noChangeArrowheads="1"/>
          </p:cNvPicPr>
          <p:nvPr/>
        </p:nvPicPr>
        <p:blipFill>
          <a:blip r:embed="rId2"/>
          <a:srcRect l="35725" t="66991" r="41969" b="15846"/>
          <a:stretch>
            <a:fillRect/>
          </a:stretch>
        </p:blipFill>
        <p:spPr bwMode="auto">
          <a:xfrm>
            <a:off x="2073275" y="3733800"/>
            <a:ext cx="1987550" cy="584200"/>
          </a:xfrm>
          <a:prstGeom prst="rect">
            <a:avLst/>
          </a:prstGeom>
          <a:noFill/>
          <a:ln w="9525">
            <a:noFill/>
            <a:miter lim="800000"/>
            <a:headEnd/>
            <a:tailEnd/>
          </a:ln>
        </p:spPr>
      </p:pic>
      <p:pic>
        <p:nvPicPr>
          <p:cNvPr id="11" name="Picture 4"/>
          <p:cNvPicPr>
            <a:picLocks noChangeAspect="1" noChangeArrowheads="1"/>
          </p:cNvPicPr>
          <p:nvPr/>
        </p:nvPicPr>
        <p:blipFill>
          <a:blip r:embed="rId2"/>
          <a:srcRect l="62367" t="5901" r="13092" b="50000"/>
          <a:stretch>
            <a:fillRect/>
          </a:stretch>
        </p:blipFill>
        <p:spPr bwMode="auto">
          <a:xfrm>
            <a:off x="1971675" y="4419600"/>
            <a:ext cx="1682750" cy="117475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ChangeArrowheads="1"/>
          </p:cNvSpPr>
          <p:nvPr/>
        </p:nvSpPr>
        <p:spPr bwMode="auto">
          <a:xfrm>
            <a:off x="438150" y="1271588"/>
            <a:ext cx="10856913" cy="40005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defRPr/>
            </a:pPr>
            <a:r>
              <a:rPr lang="en-US" altLang="en-US" sz="2000" b="1" dirty="0">
                <a:latin typeface="Bookman Old Style" panose="02050604050505020204" pitchFamily="18" charset="0"/>
                <a:cs typeface="Arial" panose="020B0604020202020204" pitchFamily="34" charset="0"/>
              </a:rPr>
              <a:t>Padding: </a:t>
            </a:r>
            <a:r>
              <a:rPr lang="en-US" altLang="en-US" sz="2000" dirty="0">
                <a:latin typeface="Bookman Old Style" panose="02050604050505020204" pitchFamily="18" charset="0"/>
                <a:cs typeface="Arial" panose="020B0604020202020204" pitchFamily="34" charset="0"/>
              </a:rPr>
              <a:t>is like how many pixel you add extra to image. Mostly padding would be 1. </a:t>
            </a:r>
          </a:p>
        </p:txBody>
      </p:sp>
      <p:pic>
        <p:nvPicPr>
          <p:cNvPr id="19459" name="Picture 2"/>
          <p:cNvPicPr>
            <a:picLocks noChangeAspect="1" noChangeArrowheads="1"/>
          </p:cNvPicPr>
          <p:nvPr/>
        </p:nvPicPr>
        <p:blipFill>
          <a:blip r:embed="rId2"/>
          <a:srcRect l="8363" t="7166" r="6909" b="4543"/>
          <a:stretch>
            <a:fillRect/>
          </a:stretch>
        </p:blipFill>
        <p:spPr bwMode="auto">
          <a:xfrm>
            <a:off x="3775075" y="2108200"/>
            <a:ext cx="4595813" cy="4164013"/>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p:cNvGrpSpPr/>
          <p:nvPr/>
        </p:nvGrpSpPr>
        <p:grpSpPr>
          <a:xfrm>
            <a:off x="7068688" y="1914879"/>
            <a:ext cx="970280" cy="2761615"/>
            <a:chOff x="8740734" y="177519"/>
            <a:chExt cx="970280" cy="2761615"/>
          </a:xfrm>
        </p:grpSpPr>
        <p:sp>
          <p:nvSpPr>
            <p:cNvPr id="3" name="object 5"/>
            <p:cNvSpPr/>
            <p:nvPr/>
          </p:nvSpPr>
          <p:spPr>
            <a:xfrm>
              <a:off x="8750259"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F4CCCC">
                <a:alpha val="51759"/>
              </a:srgbClr>
            </a:solidFill>
          </p:spPr>
          <p:txBody>
            <a:bodyPr wrap="square" lIns="0" tIns="0" rIns="0" bIns="0" rtlCol="0"/>
            <a:lstStyle/>
            <a:p>
              <a:endParaRPr/>
            </a:p>
          </p:txBody>
        </p:sp>
        <p:sp>
          <p:nvSpPr>
            <p:cNvPr id="4" name="object 6"/>
            <p:cNvSpPr/>
            <p:nvPr/>
          </p:nvSpPr>
          <p:spPr>
            <a:xfrm>
              <a:off x="8962217"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C4A4A4">
                <a:alpha val="51759"/>
              </a:srgbClr>
            </a:solidFill>
          </p:spPr>
          <p:txBody>
            <a:bodyPr wrap="square" lIns="0" tIns="0" rIns="0" bIns="0" rtlCol="0"/>
            <a:lstStyle/>
            <a:p>
              <a:endParaRPr/>
            </a:p>
          </p:txBody>
        </p:sp>
        <p:sp>
          <p:nvSpPr>
            <p:cNvPr id="5" name="object 7"/>
            <p:cNvSpPr/>
            <p:nvPr/>
          </p:nvSpPr>
          <p:spPr>
            <a:xfrm>
              <a:off x="8750259"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F6D6D6">
                <a:alpha val="51759"/>
              </a:srgbClr>
            </a:solidFill>
          </p:spPr>
          <p:txBody>
            <a:bodyPr wrap="square" lIns="0" tIns="0" rIns="0" bIns="0" rtlCol="0"/>
            <a:lstStyle/>
            <a:p>
              <a:endParaRPr/>
            </a:p>
          </p:txBody>
        </p:sp>
        <p:sp>
          <p:nvSpPr>
            <p:cNvPr id="6" name="object 8"/>
            <p:cNvSpPr/>
            <p:nvPr/>
          </p:nvSpPr>
          <p:spPr>
            <a:xfrm>
              <a:off x="8750259"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7" name="object 9"/>
          <p:cNvSpPr/>
          <p:nvPr/>
        </p:nvSpPr>
        <p:spPr>
          <a:xfrm>
            <a:off x="8472997" y="3196975"/>
            <a:ext cx="982344" cy="76200"/>
          </a:xfrm>
          <a:custGeom>
            <a:avLst/>
            <a:gdLst/>
            <a:ahLst/>
            <a:cxnLst/>
            <a:rect l="l" t="t" r="r" b="b"/>
            <a:pathLst>
              <a:path w="982345" h="76200">
                <a:moveTo>
                  <a:pt x="905944" y="0"/>
                </a:moveTo>
                <a:lnTo>
                  <a:pt x="905944" y="33337"/>
                </a:lnTo>
                <a:lnTo>
                  <a:pt x="0" y="33336"/>
                </a:lnTo>
                <a:lnTo>
                  <a:pt x="0" y="42861"/>
                </a:lnTo>
                <a:lnTo>
                  <a:pt x="905944" y="42862"/>
                </a:lnTo>
                <a:lnTo>
                  <a:pt x="905944" y="76200"/>
                </a:lnTo>
                <a:lnTo>
                  <a:pt x="982144" y="38100"/>
                </a:lnTo>
                <a:lnTo>
                  <a:pt x="905944" y="0"/>
                </a:lnTo>
                <a:close/>
              </a:path>
            </a:pathLst>
          </a:custGeom>
          <a:solidFill>
            <a:srgbClr val="44546A"/>
          </a:solidFill>
        </p:spPr>
        <p:txBody>
          <a:bodyPr wrap="square" lIns="0" tIns="0" rIns="0" bIns="0" rtlCol="0"/>
          <a:lstStyle/>
          <a:p>
            <a:endParaRPr/>
          </a:p>
        </p:txBody>
      </p:sp>
      <p:grpSp>
        <p:nvGrpSpPr>
          <p:cNvPr id="8" name="object 10"/>
          <p:cNvGrpSpPr/>
          <p:nvPr/>
        </p:nvGrpSpPr>
        <p:grpSpPr>
          <a:xfrm>
            <a:off x="9979998" y="1692811"/>
            <a:ext cx="970280" cy="2761615"/>
            <a:chOff x="11038089" y="177519"/>
            <a:chExt cx="970280" cy="2761615"/>
          </a:xfrm>
        </p:grpSpPr>
        <p:sp>
          <p:nvSpPr>
            <p:cNvPr id="9" name="object 11"/>
            <p:cNvSpPr/>
            <p:nvPr/>
          </p:nvSpPr>
          <p:spPr>
            <a:xfrm>
              <a:off x="11047614"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C9DAF8"/>
            </a:solidFill>
          </p:spPr>
          <p:txBody>
            <a:bodyPr wrap="square" lIns="0" tIns="0" rIns="0" bIns="0" rtlCol="0"/>
            <a:lstStyle/>
            <a:p>
              <a:endParaRPr/>
            </a:p>
          </p:txBody>
        </p:sp>
        <p:sp>
          <p:nvSpPr>
            <p:cNvPr id="10" name="object 12"/>
            <p:cNvSpPr/>
            <p:nvPr/>
          </p:nvSpPr>
          <p:spPr>
            <a:xfrm>
              <a:off x="11259572"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A2AFC7"/>
            </a:solidFill>
          </p:spPr>
          <p:txBody>
            <a:bodyPr wrap="square" lIns="0" tIns="0" rIns="0" bIns="0" rtlCol="0"/>
            <a:lstStyle/>
            <a:p>
              <a:endParaRPr/>
            </a:p>
          </p:txBody>
        </p:sp>
        <p:sp>
          <p:nvSpPr>
            <p:cNvPr id="11" name="object 13"/>
            <p:cNvSpPr/>
            <p:nvPr/>
          </p:nvSpPr>
          <p:spPr>
            <a:xfrm>
              <a:off x="11047614"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D4E1F9"/>
            </a:solidFill>
          </p:spPr>
          <p:txBody>
            <a:bodyPr wrap="square" lIns="0" tIns="0" rIns="0" bIns="0" rtlCol="0"/>
            <a:lstStyle/>
            <a:p>
              <a:endParaRPr/>
            </a:p>
          </p:txBody>
        </p:sp>
        <p:sp>
          <p:nvSpPr>
            <p:cNvPr id="12" name="object 14"/>
            <p:cNvSpPr/>
            <p:nvPr/>
          </p:nvSpPr>
          <p:spPr>
            <a:xfrm>
              <a:off x="11047614"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13" name="Rectangle 12"/>
          <p:cNvSpPr/>
          <p:nvPr/>
        </p:nvSpPr>
        <p:spPr>
          <a:xfrm>
            <a:off x="360000" y="332842"/>
            <a:ext cx="3793026" cy="584775"/>
          </a:xfrm>
          <a:prstGeom prst="rect">
            <a:avLst/>
          </a:prstGeom>
        </p:spPr>
        <p:txBody>
          <a:bodyPr wrap="none">
            <a:spAutoFit/>
          </a:bodyPr>
          <a:lstStyle/>
          <a:p>
            <a:r>
              <a:rPr lang="en-IN" sz="3200" b="1" dirty="0"/>
              <a:t>Convolution Example</a:t>
            </a:r>
          </a:p>
        </p:txBody>
      </p:sp>
      <p:sp>
        <p:nvSpPr>
          <p:cNvPr id="14" name="Rectangle 13"/>
          <p:cNvSpPr/>
          <p:nvPr/>
        </p:nvSpPr>
        <p:spPr>
          <a:xfrm>
            <a:off x="360000" y="1558326"/>
            <a:ext cx="6096000" cy="1751762"/>
          </a:xfrm>
          <a:prstGeom prst="rect">
            <a:avLst/>
          </a:prstGeom>
        </p:spPr>
        <p:txBody>
          <a:bodyPr>
            <a:spAutoFit/>
          </a:bodyPr>
          <a:lstStyle/>
          <a:p>
            <a:pPr marL="12700">
              <a:lnSpc>
                <a:spcPct val="100000"/>
              </a:lnSpc>
              <a:spcBef>
                <a:spcPts val="100"/>
              </a:spcBef>
            </a:pPr>
            <a:r>
              <a:rPr lang="en-US" spc="-5" dirty="0">
                <a:cs typeface="Calibri" panose="020F0502020204030204"/>
              </a:rPr>
              <a:t>Input</a:t>
            </a:r>
            <a:r>
              <a:rPr lang="en-US" spc="-25" dirty="0">
                <a:cs typeface="Calibri" panose="020F0502020204030204"/>
              </a:rPr>
              <a:t> </a:t>
            </a:r>
            <a:r>
              <a:rPr lang="en-US" spc="-10" dirty="0">
                <a:cs typeface="Calibri" panose="020F0502020204030204"/>
              </a:rPr>
              <a:t>volume:</a:t>
            </a:r>
            <a:r>
              <a:rPr lang="en-US" spc="-15" dirty="0">
                <a:cs typeface="Calibri" panose="020F0502020204030204"/>
              </a:rPr>
              <a:t> </a:t>
            </a:r>
            <a:r>
              <a:rPr lang="en-US" dirty="0">
                <a:cs typeface="Calibri" panose="020F0502020204030204"/>
              </a:rPr>
              <a:t>3</a:t>
            </a:r>
            <a:r>
              <a:rPr lang="en-US" spc="-15" dirty="0">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r>
              <a:rPr lang="en-US" b="1" spc="-15" dirty="0">
                <a:solidFill>
                  <a:srgbClr val="4472C4"/>
                </a:solidFill>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endParaRPr lang="en-US" dirty="0">
              <a:cs typeface="Calibri" panose="020F0502020204030204"/>
            </a:endParaRPr>
          </a:p>
          <a:p>
            <a:pPr marL="12700">
              <a:lnSpc>
                <a:spcPct val="100000"/>
              </a:lnSpc>
              <a:spcBef>
                <a:spcPts val="10"/>
              </a:spcBef>
            </a:pPr>
            <a:r>
              <a:rPr lang="en-US" b="1" dirty="0">
                <a:solidFill>
                  <a:srgbClr val="C00000"/>
                </a:solidFill>
                <a:cs typeface="Calibri" panose="020F0502020204030204"/>
              </a:rPr>
              <a:t>10</a:t>
            </a:r>
            <a:r>
              <a:rPr lang="en-US" b="1" spc="-10" dirty="0">
                <a:solidFill>
                  <a:srgbClr val="C00000"/>
                </a:solidFill>
                <a:cs typeface="Calibri" panose="020F0502020204030204"/>
              </a:rPr>
              <a:t> </a:t>
            </a:r>
            <a:r>
              <a:rPr lang="en-US" b="1" spc="-5" dirty="0">
                <a:solidFill>
                  <a:srgbClr val="70AD47"/>
                </a:solidFill>
                <a:cs typeface="Calibri" panose="020F0502020204030204"/>
              </a:rPr>
              <a:t>5</a:t>
            </a:r>
            <a:r>
              <a:rPr lang="en-US" b="1" spc="-5" dirty="0">
                <a:cs typeface="Calibri" panose="020F0502020204030204"/>
              </a:rPr>
              <a:t>x</a:t>
            </a:r>
            <a:r>
              <a:rPr lang="en-US" b="1" spc="-5" dirty="0">
                <a:solidFill>
                  <a:srgbClr val="70AD47"/>
                </a:solidFill>
                <a:cs typeface="Calibri" panose="020F0502020204030204"/>
              </a:rPr>
              <a:t>5</a:t>
            </a:r>
            <a:r>
              <a:rPr lang="en-US" b="1" spc="-10" dirty="0">
                <a:solidFill>
                  <a:srgbClr val="70AD47"/>
                </a:solidFill>
                <a:cs typeface="Calibri" panose="020F0502020204030204"/>
              </a:rPr>
              <a:t> </a:t>
            </a:r>
            <a:r>
              <a:rPr lang="en-US" spc="-20" dirty="0">
                <a:cs typeface="Calibri" panose="020F0502020204030204"/>
              </a:rPr>
              <a:t>filters</a:t>
            </a:r>
            <a:r>
              <a:rPr lang="en-US" spc="-5" dirty="0">
                <a:cs typeface="Calibri" panose="020F0502020204030204"/>
              </a:rPr>
              <a:t> with</a:t>
            </a:r>
            <a:r>
              <a:rPr lang="en-US" spc="-10" dirty="0">
                <a:cs typeface="Calibri" panose="020F0502020204030204"/>
              </a:rPr>
              <a:t> stride</a:t>
            </a:r>
            <a:r>
              <a:rPr lang="en-US" spc="-35" dirty="0">
                <a:cs typeface="Calibri" panose="020F0502020204030204"/>
              </a:rPr>
              <a:t> </a:t>
            </a:r>
            <a:r>
              <a:rPr lang="en-US" b="1" dirty="0">
                <a:solidFill>
                  <a:srgbClr val="ED7D31"/>
                </a:solidFill>
                <a:cs typeface="Calibri" panose="020F0502020204030204"/>
              </a:rPr>
              <a:t>1</a:t>
            </a:r>
            <a:r>
              <a:rPr lang="en-US" dirty="0">
                <a:cs typeface="Calibri" panose="020F0502020204030204"/>
              </a:rPr>
              <a:t>,</a:t>
            </a:r>
            <a:r>
              <a:rPr lang="en-US" spc="-5" dirty="0">
                <a:cs typeface="Calibri" panose="020F0502020204030204"/>
              </a:rPr>
              <a:t> pad</a:t>
            </a:r>
            <a:r>
              <a:rPr lang="en-US" spc="-10" dirty="0">
                <a:cs typeface="Calibri" panose="020F0502020204030204"/>
              </a:rPr>
              <a:t> </a:t>
            </a:r>
            <a:r>
              <a:rPr lang="en-US" b="1" dirty="0">
                <a:solidFill>
                  <a:srgbClr val="7030A0"/>
                </a:solidFill>
                <a:cs typeface="Calibri" panose="020F0502020204030204"/>
              </a:rPr>
              <a:t>2</a:t>
            </a:r>
            <a:endParaRPr lang="en-US" dirty="0">
              <a:cs typeface="Calibri" panose="020F0502020204030204"/>
            </a:endParaRPr>
          </a:p>
          <a:p>
            <a:pPr>
              <a:lnSpc>
                <a:spcPct val="100000"/>
              </a:lnSpc>
              <a:spcBef>
                <a:spcPts val="40"/>
              </a:spcBef>
            </a:pPr>
            <a:endParaRPr lang="en-US" dirty="0">
              <a:cs typeface="Calibri" panose="020F0502020204030204"/>
            </a:endParaRPr>
          </a:p>
          <a:p>
            <a:pPr marL="12700">
              <a:lnSpc>
                <a:spcPts val="4310"/>
              </a:lnSpc>
              <a:spcBef>
                <a:spcPts val="5"/>
              </a:spcBef>
            </a:pPr>
            <a:r>
              <a:rPr lang="en-US" spc="-5" dirty="0">
                <a:cs typeface="Calibri" panose="020F0502020204030204"/>
              </a:rPr>
              <a:t>Output</a:t>
            </a:r>
            <a:r>
              <a:rPr lang="en-US" spc="-30" dirty="0">
                <a:cs typeface="Calibri" panose="020F0502020204030204"/>
              </a:rPr>
              <a:t> </a:t>
            </a:r>
            <a:r>
              <a:rPr lang="en-US" spc="-10" dirty="0">
                <a:cs typeface="Calibri" panose="020F0502020204030204"/>
              </a:rPr>
              <a:t>volume</a:t>
            </a:r>
            <a:r>
              <a:rPr lang="en-US" spc="-30" dirty="0">
                <a:cs typeface="Calibri" panose="020F0502020204030204"/>
              </a:rPr>
              <a:t> </a:t>
            </a:r>
            <a:r>
              <a:rPr lang="en-US" spc="-20" dirty="0">
                <a:cs typeface="Calibri" panose="020F0502020204030204"/>
              </a:rPr>
              <a:t>size: ?</a:t>
            </a:r>
            <a:endParaRPr lang="en-US" dirty="0">
              <a:cs typeface="Calibri" panose="020F0502020204030204"/>
            </a:endParaRPr>
          </a:p>
          <a:p>
            <a:pPr marL="12700">
              <a:lnSpc>
                <a:spcPct val="100000"/>
              </a:lnSpc>
              <a:spcBef>
                <a:spcPts val="5"/>
              </a:spcBef>
            </a:pPr>
            <a:endParaRPr lang="en-US" dirty="0">
              <a:cs typeface="Calibri" panose="020F0502020204030204"/>
            </a:endParaRPr>
          </a:p>
        </p:txBody>
      </p:sp>
    </p:spTree>
    <p:extLst>
      <p:ext uri="{BB962C8B-B14F-4D97-AF65-F5344CB8AC3E}">
        <p14:creationId xmlns:p14="http://schemas.microsoft.com/office/powerpoint/2010/main" val="161790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p:cNvGrpSpPr/>
          <p:nvPr/>
        </p:nvGrpSpPr>
        <p:grpSpPr>
          <a:xfrm>
            <a:off x="6833557" y="1692811"/>
            <a:ext cx="970280" cy="2761615"/>
            <a:chOff x="8740734" y="177519"/>
            <a:chExt cx="970280" cy="2761615"/>
          </a:xfrm>
        </p:grpSpPr>
        <p:sp>
          <p:nvSpPr>
            <p:cNvPr id="3" name="object 5"/>
            <p:cNvSpPr/>
            <p:nvPr/>
          </p:nvSpPr>
          <p:spPr>
            <a:xfrm>
              <a:off x="8750259"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F4CCCC">
                <a:alpha val="51759"/>
              </a:srgbClr>
            </a:solidFill>
          </p:spPr>
          <p:txBody>
            <a:bodyPr wrap="square" lIns="0" tIns="0" rIns="0" bIns="0" rtlCol="0"/>
            <a:lstStyle/>
            <a:p>
              <a:endParaRPr/>
            </a:p>
          </p:txBody>
        </p:sp>
        <p:sp>
          <p:nvSpPr>
            <p:cNvPr id="4" name="object 6"/>
            <p:cNvSpPr/>
            <p:nvPr/>
          </p:nvSpPr>
          <p:spPr>
            <a:xfrm>
              <a:off x="8962217"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C4A4A4">
                <a:alpha val="51759"/>
              </a:srgbClr>
            </a:solidFill>
          </p:spPr>
          <p:txBody>
            <a:bodyPr wrap="square" lIns="0" tIns="0" rIns="0" bIns="0" rtlCol="0"/>
            <a:lstStyle/>
            <a:p>
              <a:endParaRPr/>
            </a:p>
          </p:txBody>
        </p:sp>
        <p:sp>
          <p:nvSpPr>
            <p:cNvPr id="5" name="object 7"/>
            <p:cNvSpPr/>
            <p:nvPr/>
          </p:nvSpPr>
          <p:spPr>
            <a:xfrm>
              <a:off x="8750259"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F6D6D6">
                <a:alpha val="51759"/>
              </a:srgbClr>
            </a:solidFill>
          </p:spPr>
          <p:txBody>
            <a:bodyPr wrap="square" lIns="0" tIns="0" rIns="0" bIns="0" rtlCol="0"/>
            <a:lstStyle/>
            <a:p>
              <a:endParaRPr/>
            </a:p>
          </p:txBody>
        </p:sp>
        <p:sp>
          <p:nvSpPr>
            <p:cNvPr id="6" name="object 8"/>
            <p:cNvSpPr/>
            <p:nvPr/>
          </p:nvSpPr>
          <p:spPr>
            <a:xfrm>
              <a:off x="8750259"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7" name="object 9"/>
          <p:cNvSpPr/>
          <p:nvPr/>
        </p:nvSpPr>
        <p:spPr>
          <a:xfrm>
            <a:off x="8120299" y="2792026"/>
            <a:ext cx="982344" cy="76200"/>
          </a:xfrm>
          <a:custGeom>
            <a:avLst/>
            <a:gdLst/>
            <a:ahLst/>
            <a:cxnLst/>
            <a:rect l="l" t="t" r="r" b="b"/>
            <a:pathLst>
              <a:path w="982345" h="76200">
                <a:moveTo>
                  <a:pt x="905944" y="0"/>
                </a:moveTo>
                <a:lnTo>
                  <a:pt x="905944" y="33337"/>
                </a:lnTo>
                <a:lnTo>
                  <a:pt x="0" y="33336"/>
                </a:lnTo>
                <a:lnTo>
                  <a:pt x="0" y="42861"/>
                </a:lnTo>
                <a:lnTo>
                  <a:pt x="905944" y="42862"/>
                </a:lnTo>
                <a:lnTo>
                  <a:pt x="905944" y="76200"/>
                </a:lnTo>
                <a:lnTo>
                  <a:pt x="982144" y="38100"/>
                </a:lnTo>
                <a:lnTo>
                  <a:pt x="905944" y="0"/>
                </a:lnTo>
                <a:close/>
              </a:path>
            </a:pathLst>
          </a:custGeom>
          <a:solidFill>
            <a:srgbClr val="44546A"/>
          </a:solidFill>
        </p:spPr>
        <p:txBody>
          <a:bodyPr wrap="square" lIns="0" tIns="0" rIns="0" bIns="0" rtlCol="0"/>
          <a:lstStyle/>
          <a:p>
            <a:endParaRPr/>
          </a:p>
        </p:txBody>
      </p:sp>
      <p:grpSp>
        <p:nvGrpSpPr>
          <p:cNvPr id="8" name="object 10"/>
          <p:cNvGrpSpPr/>
          <p:nvPr/>
        </p:nvGrpSpPr>
        <p:grpSpPr>
          <a:xfrm>
            <a:off x="9614237" y="1457679"/>
            <a:ext cx="970280" cy="2761615"/>
            <a:chOff x="11038089" y="177519"/>
            <a:chExt cx="970280" cy="2761615"/>
          </a:xfrm>
        </p:grpSpPr>
        <p:sp>
          <p:nvSpPr>
            <p:cNvPr id="9" name="object 11"/>
            <p:cNvSpPr/>
            <p:nvPr/>
          </p:nvSpPr>
          <p:spPr>
            <a:xfrm>
              <a:off x="11047614"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C9DAF8"/>
            </a:solidFill>
          </p:spPr>
          <p:txBody>
            <a:bodyPr wrap="square" lIns="0" tIns="0" rIns="0" bIns="0" rtlCol="0"/>
            <a:lstStyle/>
            <a:p>
              <a:endParaRPr/>
            </a:p>
          </p:txBody>
        </p:sp>
        <p:sp>
          <p:nvSpPr>
            <p:cNvPr id="10" name="object 12"/>
            <p:cNvSpPr/>
            <p:nvPr/>
          </p:nvSpPr>
          <p:spPr>
            <a:xfrm>
              <a:off x="11259572"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A2AFC7"/>
            </a:solidFill>
          </p:spPr>
          <p:txBody>
            <a:bodyPr wrap="square" lIns="0" tIns="0" rIns="0" bIns="0" rtlCol="0"/>
            <a:lstStyle/>
            <a:p>
              <a:endParaRPr/>
            </a:p>
          </p:txBody>
        </p:sp>
        <p:sp>
          <p:nvSpPr>
            <p:cNvPr id="11" name="object 13"/>
            <p:cNvSpPr/>
            <p:nvPr/>
          </p:nvSpPr>
          <p:spPr>
            <a:xfrm>
              <a:off x="11047614"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D4E1F9"/>
            </a:solidFill>
          </p:spPr>
          <p:txBody>
            <a:bodyPr wrap="square" lIns="0" tIns="0" rIns="0" bIns="0" rtlCol="0"/>
            <a:lstStyle/>
            <a:p>
              <a:endParaRPr/>
            </a:p>
          </p:txBody>
        </p:sp>
        <p:sp>
          <p:nvSpPr>
            <p:cNvPr id="12" name="object 14"/>
            <p:cNvSpPr/>
            <p:nvPr/>
          </p:nvSpPr>
          <p:spPr>
            <a:xfrm>
              <a:off x="11047614"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14" name="Rectangle 13"/>
          <p:cNvSpPr/>
          <p:nvPr/>
        </p:nvSpPr>
        <p:spPr>
          <a:xfrm>
            <a:off x="360000" y="1558326"/>
            <a:ext cx="6096000" cy="2316019"/>
          </a:xfrm>
          <a:prstGeom prst="rect">
            <a:avLst/>
          </a:prstGeom>
        </p:spPr>
        <p:txBody>
          <a:bodyPr>
            <a:spAutoFit/>
          </a:bodyPr>
          <a:lstStyle/>
          <a:p>
            <a:pPr marL="12700">
              <a:lnSpc>
                <a:spcPct val="100000"/>
              </a:lnSpc>
              <a:spcBef>
                <a:spcPts val="100"/>
              </a:spcBef>
            </a:pPr>
            <a:r>
              <a:rPr lang="en-US" spc="-5" dirty="0">
                <a:cs typeface="Calibri" panose="020F0502020204030204"/>
              </a:rPr>
              <a:t>Input</a:t>
            </a:r>
            <a:r>
              <a:rPr lang="en-US" spc="-25" dirty="0">
                <a:cs typeface="Calibri" panose="020F0502020204030204"/>
              </a:rPr>
              <a:t> </a:t>
            </a:r>
            <a:r>
              <a:rPr lang="en-US" spc="-10" dirty="0">
                <a:cs typeface="Calibri" panose="020F0502020204030204"/>
              </a:rPr>
              <a:t>volume:</a:t>
            </a:r>
            <a:r>
              <a:rPr lang="en-US" spc="-15" dirty="0">
                <a:cs typeface="Calibri" panose="020F0502020204030204"/>
              </a:rPr>
              <a:t> </a:t>
            </a:r>
            <a:r>
              <a:rPr lang="en-US" dirty="0">
                <a:cs typeface="Calibri" panose="020F0502020204030204"/>
              </a:rPr>
              <a:t>3</a:t>
            </a:r>
            <a:r>
              <a:rPr lang="en-US" spc="-15" dirty="0">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r>
              <a:rPr lang="en-US" b="1" spc="-15" dirty="0">
                <a:solidFill>
                  <a:srgbClr val="4472C4"/>
                </a:solidFill>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endParaRPr lang="en-US" dirty="0">
              <a:cs typeface="Calibri" panose="020F0502020204030204"/>
            </a:endParaRPr>
          </a:p>
          <a:p>
            <a:pPr marL="12700">
              <a:lnSpc>
                <a:spcPct val="100000"/>
              </a:lnSpc>
              <a:spcBef>
                <a:spcPts val="10"/>
              </a:spcBef>
            </a:pPr>
            <a:r>
              <a:rPr lang="en-US" b="1" dirty="0">
                <a:solidFill>
                  <a:srgbClr val="C00000"/>
                </a:solidFill>
                <a:cs typeface="Calibri" panose="020F0502020204030204"/>
              </a:rPr>
              <a:t>10</a:t>
            </a:r>
            <a:r>
              <a:rPr lang="en-US" b="1" spc="-10" dirty="0">
                <a:solidFill>
                  <a:srgbClr val="C00000"/>
                </a:solidFill>
                <a:cs typeface="Calibri" panose="020F0502020204030204"/>
              </a:rPr>
              <a:t> </a:t>
            </a:r>
            <a:r>
              <a:rPr lang="en-US" b="1" spc="-5" dirty="0">
                <a:solidFill>
                  <a:srgbClr val="70AD47"/>
                </a:solidFill>
                <a:cs typeface="Calibri" panose="020F0502020204030204"/>
              </a:rPr>
              <a:t>5</a:t>
            </a:r>
            <a:r>
              <a:rPr lang="en-US" b="1" spc="-5" dirty="0">
                <a:cs typeface="Calibri" panose="020F0502020204030204"/>
              </a:rPr>
              <a:t>x</a:t>
            </a:r>
            <a:r>
              <a:rPr lang="en-US" b="1" spc="-5" dirty="0">
                <a:solidFill>
                  <a:srgbClr val="70AD47"/>
                </a:solidFill>
                <a:cs typeface="Calibri" panose="020F0502020204030204"/>
              </a:rPr>
              <a:t>5</a:t>
            </a:r>
            <a:r>
              <a:rPr lang="en-US" b="1" spc="-10" dirty="0">
                <a:solidFill>
                  <a:srgbClr val="70AD47"/>
                </a:solidFill>
                <a:cs typeface="Calibri" panose="020F0502020204030204"/>
              </a:rPr>
              <a:t> </a:t>
            </a:r>
            <a:r>
              <a:rPr lang="en-US" spc="-20" dirty="0">
                <a:cs typeface="Calibri" panose="020F0502020204030204"/>
              </a:rPr>
              <a:t>filters</a:t>
            </a:r>
            <a:r>
              <a:rPr lang="en-US" spc="-5" dirty="0">
                <a:cs typeface="Calibri" panose="020F0502020204030204"/>
              </a:rPr>
              <a:t> with</a:t>
            </a:r>
            <a:r>
              <a:rPr lang="en-US" spc="-10" dirty="0">
                <a:cs typeface="Calibri" panose="020F0502020204030204"/>
              </a:rPr>
              <a:t> stride</a:t>
            </a:r>
            <a:r>
              <a:rPr lang="en-US" spc="-35" dirty="0">
                <a:cs typeface="Calibri" panose="020F0502020204030204"/>
              </a:rPr>
              <a:t> </a:t>
            </a:r>
            <a:r>
              <a:rPr lang="en-US" b="1" dirty="0">
                <a:solidFill>
                  <a:srgbClr val="ED7D31"/>
                </a:solidFill>
                <a:cs typeface="Calibri" panose="020F0502020204030204"/>
              </a:rPr>
              <a:t>1</a:t>
            </a:r>
            <a:r>
              <a:rPr lang="en-US" dirty="0">
                <a:cs typeface="Calibri" panose="020F0502020204030204"/>
              </a:rPr>
              <a:t>,</a:t>
            </a:r>
            <a:r>
              <a:rPr lang="en-US" spc="-5" dirty="0">
                <a:cs typeface="Calibri" panose="020F0502020204030204"/>
              </a:rPr>
              <a:t> pad</a:t>
            </a:r>
            <a:r>
              <a:rPr lang="en-US" spc="-10" dirty="0">
                <a:cs typeface="Calibri" panose="020F0502020204030204"/>
              </a:rPr>
              <a:t> </a:t>
            </a:r>
            <a:r>
              <a:rPr lang="en-US" b="1" dirty="0">
                <a:solidFill>
                  <a:srgbClr val="7030A0"/>
                </a:solidFill>
                <a:cs typeface="Calibri" panose="020F0502020204030204"/>
              </a:rPr>
              <a:t>2</a:t>
            </a:r>
            <a:endParaRPr lang="en-US" dirty="0">
              <a:cs typeface="Calibri" panose="020F0502020204030204"/>
            </a:endParaRPr>
          </a:p>
          <a:p>
            <a:pPr>
              <a:lnSpc>
                <a:spcPct val="100000"/>
              </a:lnSpc>
              <a:spcBef>
                <a:spcPts val="40"/>
              </a:spcBef>
            </a:pPr>
            <a:endParaRPr lang="en-US" dirty="0">
              <a:cs typeface="Calibri" panose="020F0502020204030204"/>
            </a:endParaRPr>
          </a:p>
          <a:p>
            <a:pPr marL="12700">
              <a:lnSpc>
                <a:spcPts val="4310"/>
              </a:lnSpc>
              <a:spcBef>
                <a:spcPts val="5"/>
              </a:spcBef>
            </a:pPr>
            <a:r>
              <a:rPr lang="en-US" spc="-5" dirty="0">
                <a:cs typeface="Calibri" panose="020F0502020204030204"/>
              </a:rPr>
              <a:t>Output</a:t>
            </a:r>
            <a:r>
              <a:rPr lang="en-US" spc="-30" dirty="0">
                <a:cs typeface="Calibri" panose="020F0502020204030204"/>
              </a:rPr>
              <a:t> </a:t>
            </a:r>
            <a:r>
              <a:rPr lang="en-US" spc="-10" dirty="0">
                <a:cs typeface="Calibri" panose="020F0502020204030204"/>
              </a:rPr>
              <a:t>volume</a:t>
            </a:r>
            <a:r>
              <a:rPr lang="en-US" spc="-30" dirty="0">
                <a:cs typeface="Calibri" panose="020F0502020204030204"/>
              </a:rPr>
              <a:t> </a:t>
            </a:r>
            <a:r>
              <a:rPr lang="en-US" spc="-20" dirty="0">
                <a:cs typeface="Calibri" panose="020F0502020204030204"/>
              </a:rPr>
              <a:t>size:</a:t>
            </a:r>
            <a:endParaRPr lang="en-US" dirty="0">
              <a:cs typeface="Calibri" panose="020F0502020204030204"/>
            </a:endParaRPr>
          </a:p>
          <a:p>
            <a:pPr marL="12700" marR="47625">
              <a:lnSpc>
                <a:spcPts val="4330"/>
              </a:lnSpc>
              <a:spcBef>
                <a:spcPts val="80"/>
              </a:spcBef>
            </a:pPr>
            <a:r>
              <a:rPr lang="en-US" spc="-5" dirty="0">
                <a:cs typeface="Calibri" panose="020F0502020204030204"/>
              </a:rPr>
              <a:t>(</a:t>
            </a:r>
            <a:r>
              <a:rPr lang="en-US" b="1" spc="-5" dirty="0">
                <a:solidFill>
                  <a:srgbClr val="4472C4"/>
                </a:solidFill>
                <a:cs typeface="Calibri" panose="020F0502020204030204"/>
              </a:rPr>
              <a:t>32</a:t>
            </a:r>
            <a:r>
              <a:rPr lang="en-US" spc="-5" dirty="0">
                <a:cs typeface="Calibri" panose="020F0502020204030204"/>
              </a:rPr>
              <a:t>+(2*</a:t>
            </a:r>
            <a:r>
              <a:rPr lang="en-US" b="1" spc="-5" dirty="0">
                <a:solidFill>
                  <a:srgbClr val="7030A0"/>
                </a:solidFill>
                <a:cs typeface="Calibri" panose="020F0502020204030204"/>
              </a:rPr>
              <a:t>2)</a:t>
            </a:r>
            <a:r>
              <a:rPr lang="en-US" spc="-5" dirty="0">
                <a:cs typeface="Calibri" panose="020F0502020204030204"/>
              </a:rPr>
              <a:t>-</a:t>
            </a:r>
            <a:r>
              <a:rPr lang="en-US" b="1" spc="-5" dirty="0">
                <a:solidFill>
                  <a:srgbClr val="70AD47"/>
                </a:solidFill>
                <a:cs typeface="Calibri" panose="020F0502020204030204"/>
              </a:rPr>
              <a:t>5</a:t>
            </a:r>
            <a:r>
              <a:rPr lang="en-US" spc="-5" dirty="0">
                <a:cs typeface="Calibri" panose="020F0502020204030204"/>
              </a:rPr>
              <a:t>)/</a:t>
            </a:r>
            <a:r>
              <a:rPr lang="en-US" b="1" spc="-5" dirty="0">
                <a:solidFill>
                  <a:srgbClr val="ED7D31"/>
                </a:solidFill>
                <a:cs typeface="Calibri" panose="020F0502020204030204"/>
              </a:rPr>
              <a:t>1</a:t>
            </a:r>
            <a:r>
              <a:rPr lang="en-US" spc="-5" dirty="0">
                <a:cs typeface="Calibri" panose="020F0502020204030204"/>
              </a:rPr>
              <a:t>+1 </a:t>
            </a:r>
            <a:r>
              <a:rPr lang="en-US" dirty="0">
                <a:cs typeface="Calibri" panose="020F0502020204030204"/>
              </a:rPr>
              <a:t>= 32 </a:t>
            </a:r>
            <a:r>
              <a:rPr lang="en-US" spc="-35" dirty="0">
                <a:cs typeface="Calibri" panose="020F0502020204030204"/>
              </a:rPr>
              <a:t>spatially, </a:t>
            </a:r>
            <a:r>
              <a:rPr lang="en-US" dirty="0">
                <a:cs typeface="Calibri" panose="020F0502020204030204"/>
              </a:rPr>
              <a:t>so </a:t>
            </a:r>
            <a:r>
              <a:rPr lang="en-US" spc="-800" dirty="0">
                <a:cs typeface="Calibri" panose="020F0502020204030204"/>
              </a:rPr>
              <a:t> </a:t>
            </a:r>
            <a:r>
              <a:rPr lang="en-US" dirty="0">
                <a:solidFill>
                  <a:srgbClr val="C00000"/>
                </a:solidFill>
                <a:cs typeface="Calibri" panose="020F0502020204030204"/>
              </a:rPr>
              <a:t>10</a:t>
            </a:r>
            <a:r>
              <a:rPr lang="en-US" spc="-10" dirty="0">
                <a:solidFill>
                  <a:srgbClr val="C00000"/>
                </a:solidFill>
                <a:cs typeface="Calibri" panose="020F0502020204030204"/>
              </a:rPr>
              <a:t> </a:t>
            </a:r>
            <a:r>
              <a:rPr lang="en-US" dirty="0">
                <a:cs typeface="Calibri" panose="020F0502020204030204"/>
              </a:rPr>
              <a:t>x 32</a:t>
            </a:r>
            <a:r>
              <a:rPr lang="en-US" spc="-10" dirty="0">
                <a:cs typeface="Calibri" panose="020F0502020204030204"/>
              </a:rPr>
              <a:t> </a:t>
            </a:r>
            <a:r>
              <a:rPr lang="en-US" dirty="0">
                <a:cs typeface="Calibri" panose="020F0502020204030204"/>
              </a:rPr>
              <a:t>x 32</a:t>
            </a:r>
          </a:p>
          <a:p>
            <a:pPr marL="12700">
              <a:lnSpc>
                <a:spcPct val="100000"/>
              </a:lnSpc>
              <a:spcBef>
                <a:spcPts val="5"/>
              </a:spcBef>
            </a:pPr>
            <a:endParaRPr lang="en-US" dirty="0">
              <a:cs typeface="Calibri" panose="020F0502020204030204"/>
            </a:endParaRPr>
          </a:p>
        </p:txBody>
      </p:sp>
      <p:sp>
        <p:nvSpPr>
          <p:cNvPr id="15" name="Rectangle 14"/>
          <p:cNvSpPr/>
          <p:nvPr/>
        </p:nvSpPr>
        <p:spPr>
          <a:xfrm>
            <a:off x="360000" y="332842"/>
            <a:ext cx="3793026" cy="584775"/>
          </a:xfrm>
          <a:prstGeom prst="rect">
            <a:avLst/>
          </a:prstGeom>
        </p:spPr>
        <p:txBody>
          <a:bodyPr wrap="none">
            <a:spAutoFit/>
          </a:bodyPr>
          <a:lstStyle/>
          <a:p>
            <a:r>
              <a:rPr lang="en-IN" sz="3200" b="1" dirty="0"/>
              <a:t>Convolution Example</a:t>
            </a:r>
          </a:p>
        </p:txBody>
      </p:sp>
    </p:spTree>
    <p:extLst>
      <p:ext uri="{BB962C8B-B14F-4D97-AF65-F5344CB8AC3E}">
        <p14:creationId xmlns:p14="http://schemas.microsoft.com/office/powerpoint/2010/main" val="285675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p:cNvGrpSpPr/>
          <p:nvPr/>
        </p:nvGrpSpPr>
        <p:grpSpPr>
          <a:xfrm>
            <a:off x="6258791" y="2084696"/>
            <a:ext cx="970280" cy="2761615"/>
            <a:chOff x="8740734" y="177519"/>
            <a:chExt cx="970280" cy="2761615"/>
          </a:xfrm>
        </p:grpSpPr>
        <p:sp>
          <p:nvSpPr>
            <p:cNvPr id="3" name="object 5"/>
            <p:cNvSpPr/>
            <p:nvPr/>
          </p:nvSpPr>
          <p:spPr>
            <a:xfrm>
              <a:off x="8750259"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F4CCCC">
                <a:alpha val="51759"/>
              </a:srgbClr>
            </a:solidFill>
          </p:spPr>
          <p:txBody>
            <a:bodyPr wrap="square" lIns="0" tIns="0" rIns="0" bIns="0" rtlCol="0"/>
            <a:lstStyle/>
            <a:p>
              <a:endParaRPr/>
            </a:p>
          </p:txBody>
        </p:sp>
        <p:sp>
          <p:nvSpPr>
            <p:cNvPr id="4" name="object 6"/>
            <p:cNvSpPr/>
            <p:nvPr/>
          </p:nvSpPr>
          <p:spPr>
            <a:xfrm>
              <a:off x="8962217"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C4A4A4">
                <a:alpha val="51759"/>
              </a:srgbClr>
            </a:solidFill>
          </p:spPr>
          <p:txBody>
            <a:bodyPr wrap="square" lIns="0" tIns="0" rIns="0" bIns="0" rtlCol="0"/>
            <a:lstStyle/>
            <a:p>
              <a:endParaRPr/>
            </a:p>
          </p:txBody>
        </p:sp>
        <p:sp>
          <p:nvSpPr>
            <p:cNvPr id="5" name="object 7"/>
            <p:cNvSpPr/>
            <p:nvPr/>
          </p:nvSpPr>
          <p:spPr>
            <a:xfrm>
              <a:off x="8750259"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F6D6D6">
                <a:alpha val="51759"/>
              </a:srgbClr>
            </a:solidFill>
          </p:spPr>
          <p:txBody>
            <a:bodyPr wrap="square" lIns="0" tIns="0" rIns="0" bIns="0" rtlCol="0"/>
            <a:lstStyle/>
            <a:p>
              <a:endParaRPr/>
            </a:p>
          </p:txBody>
        </p:sp>
        <p:sp>
          <p:nvSpPr>
            <p:cNvPr id="6" name="object 8"/>
            <p:cNvSpPr/>
            <p:nvPr/>
          </p:nvSpPr>
          <p:spPr>
            <a:xfrm>
              <a:off x="8750259"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7" name="object 9"/>
          <p:cNvSpPr/>
          <p:nvPr/>
        </p:nvSpPr>
        <p:spPr>
          <a:xfrm>
            <a:off x="7467156" y="3157786"/>
            <a:ext cx="982344" cy="76200"/>
          </a:xfrm>
          <a:custGeom>
            <a:avLst/>
            <a:gdLst/>
            <a:ahLst/>
            <a:cxnLst/>
            <a:rect l="l" t="t" r="r" b="b"/>
            <a:pathLst>
              <a:path w="982345" h="76200">
                <a:moveTo>
                  <a:pt x="905944" y="0"/>
                </a:moveTo>
                <a:lnTo>
                  <a:pt x="905944" y="33337"/>
                </a:lnTo>
                <a:lnTo>
                  <a:pt x="0" y="33336"/>
                </a:lnTo>
                <a:lnTo>
                  <a:pt x="0" y="42861"/>
                </a:lnTo>
                <a:lnTo>
                  <a:pt x="905944" y="42862"/>
                </a:lnTo>
                <a:lnTo>
                  <a:pt x="905944" y="76200"/>
                </a:lnTo>
                <a:lnTo>
                  <a:pt x="982144" y="38100"/>
                </a:lnTo>
                <a:lnTo>
                  <a:pt x="905944" y="0"/>
                </a:lnTo>
                <a:close/>
              </a:path>
            </a:pathLst>
          </a:custGeom>
          <a:solidFill>
            <a:srgbClr val="44546A"/>
          </a:solidFill>
        </p:spPr>
        <p:txBody>
          <a:bodyPr wrap="square" lIns="0" tIns="0" rIns="0" bIns="0" rtlCol="0"/>
          <a:lstStyle/>
          <a:p>
            <a:endParaRPr/>
          </a:p>
        </p:txBody>
      </p:sp>
      <p:grpSp>
        <p:nvGrpSpPr>
          <p:cNvPr id="8" name="object 10"/>
          <p:cNvGrpSpPr/>
          <p:nvPr/>
        </p:nvGrpSpPr>
        <p:grpSpPr>
          <a:xfrm>
            <a:off x="8843529" y="1731999"/>
            <a:ext cx="970280" cy="2761615"/>
            <a:chOff x="11038089" y="177519"/>
            <a:chExt cx="970280" cy="2761615"/>
          </a:xfrm>
        </p:grpSpPr>
        <p:sp>
          <p:nvSpPr>
            <p:cNvPr id="9" name="object 11"/>
            <p:cNvSpPr/>
            <p:nvPr/>
          </p:nvSpPr>
          <p:spPr>
            <a:xfrm>
              <a:off x="11047614"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C9DAF8"/>
            </a:solidFill>
          </p:spPr>
          <p:txBody>
            <a:bodyPr wrap="square" lIns="0" tIns="0" rIns="0" bIns="0" rtlCol="0"/>
            <a:lstStyle/>
            <a:p>
              <a:endParaRPr/>
            </a:p>
          </p:txBody>
        </p:sp>
        <p:sp>
          <p:nvSpPr>
            <p:cNvPr id="10" name="object 12"/>
            <p:cNvSpPr/>
            <p:nvPr/>
          </p:nvSpPr>
          <p:spPr>
            <a:xfrm>
              <a:off x="11259572"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A2AFC7"/>
            </a:solidFill>
          </p:spPr>
          <p:txBody>
            <a:bodyPr wrap="square" lIns="0" tIns="0" rIns="0" bIns="0" rtlCol="0"/>
            <a:lstStyle/>
            <a:p>
              <a:endParaRPr/>
            </a:p>
          </p:txBody>
        </p:sp>
        <p:sp>
          <p:nvSpPr>
            <p:cNvPr id="11" name="object 13"/>
            <p:cNvSpPr/>
            <p:nvPr/>
          </p:nvSpPr>
          <p:spPr>
            <a:xfrm>
              <a:off x="11047614"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D4E1F9"/>
            </a:solidFill>
          </p:spPr>
          <p:txBody>
            <a:bodyPr wrap="square" lIns="0" tIns="0" rIns="0" bIns="0" rtlCol="0"/>
            <a:lstStyle/>
            <a:p>
              <a:endParaRPr/>
            </a:p>
          </p:txBody>
        </p:sp>
        <p:sp>
          <p:nvSpPr>
            <p:cNvPr id="12" name="object 14"/>
            <p:cNvSpPr/>
            <p:nvPr/>
          </p:nvSpPr>
          <p:spPr>
            <a:xfrm>
              <a:off x="11047614"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14" name="Rectangle 13"/>
          <p:cNvSpPr/>
          <p:nvPr/>
        </p:nvSpPr>
        <p:spPr>
          <a:xfrm>
            <a:off x="360000" y="1558326"/>
            <a:ext cx="6096000" cy="2303195"/>
          </a:xfrm>
          <a:prstGeom prst="rect">
            <a:avLst/>
          </a:prstGeom>
        </p:spPr>
        <p:txBody>
          <a:bodyPr>
            <a:spAutoFit/>
          </a:bodyPr>
          <a:lstStyle/>
          <a:p>
            <a:pPr marL="12700">
              <a:lnSpc>
                <a:spcPct val="100000"/>
              </a:lnSpc>
              <a:spcBef>
                <a:spcPts val="100"/>
              </a:spcBef>
            </a:pPr>
            <a:r>
              <a:rPr lang="en-US" spc="-5" dirty="0">
                <a:cs typeface="Calibri" panose="020F0502020204030204"/>
              </a:rPr>
              <a:t>Input</a:t>
            </a:r>
            <a:r>
              <a:rPr lang="en-US" spc="-25" dirty="0">
                <a:cs typeface="Calibri" panose="020F0502020204030204"/>
              </a:rPr>
              <a:t> </a:t>
            </a:r>
            <a:r>
              <a:rPr lang="en-US" spc="-10" dirty="0">
                <a:cs typeface="Calibri" panose="020F0502020204030204"/>
              </a:rPr>
              <a:t>volume:</a:t>
            </a:r>
            <a:r>
              <a:rPr lang="en-US" spc="-15" dirty="0">
                <a:cs typeface="Calibri" panose="020F0502020204030204"/>
              </a:rPr>
              <a:t> </a:t>
            </a:r>
            <a:r>
              <a:rPr lang="en-US" dirty="0">
                <a:cs typeface="Calibri" panose="020F0502020204030204"/>
              </a:rPr>
              <a:t>3</a:t>
            </a:r>
            <a:r>
              <a:rPr lang="en-US" spc="-15" dirty="0">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r>
              <a:rPr lang="en-US" b="1" spc="-15" dirty="0">
                <a:solidFill>
                  <a:srgbClr val="4472C4"/>
                </a:solidFill>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endParaRPr lang="en-US" dirty="0">
              <a:cs typeface="Calibri" panose="020F0502020204030204"/>
            </a:endParaRPr>
          </a:p>
          <a:p>
            <a:pPr marL="12700">
              <a:lnSpc>
                <a:spcPct val="100000"/>
              </a:lnSpc>
              <a:spcBef>
                <a:spcPts val="10"/>
              </a:spcBef>
            </a:pPr>
            <a:r>
              <a:rPr lang="en-US" b="1" dirty="0">
                <a:solidFill>
                  <a:srgbClr val="C00000"/>
                </a:solidFill>
                <a:cs typeface="Calibri" panose="020F0502020204030204"/>
              </a:rPr>
              <a:t>10</a:t>
            </a:r>
            <a:r>
              <a:rPr lang="en-US" b="1" spc="-10" dirty="0">
                <a:solidFill>
                  <a:srgbClr val="C00000"/>
                </a:solidFill>
                <a:cs typeface="Calibri" panose="020F0502020204030204"/>
              </a:rPr>
              <a:t> </a:t>
            </a:r>
            <a:r>
              <a:rPr lang="en-US" b="1" spc="-5" dirty="0">
                <a:solidFill>
                  <a:srgbClr val="70AD47"/>
                </a:solidFill>
                <a:cs typeface="Calibri" panose="020F0502020204030204"/>
              </a:rPr>
              <a:t>5</a:t>
            </a:r>
            <a:r>
              <a:rPr lang="en-US" b="1" spc="-5" dirty="0">
                <a:cs typeface="Calibri" panose="020F0502020204030204"/>
              </a:rPr>
              <a:t>x</a:t>
            </a:r>
            <a:r>
              <a:rPr lang="en-US" b="1" spc="-5" dirty="0">
                <a:solidFill>
                  <a:srgbClr val="70AD47"/>
                </a:solidFill>
                <a:cs typeface="Calibri" panose="020F0502020204030204"/>
              </a:rPr>
              <a:t>5</a:t>
            </a:r>
            <a:r>
              <a:rPr lang="en-US" b="1" spc="-10" dirty="0">
                <a:solidFill>
                  <a:srgbClr val="70AD47"/>
                </a:solidFill>
                <a:cs typeface="Calibri" panose="020F0502020204030204"/>
              </a:rPr>
              <a:t> </a:t>
            </a:r>
            <a:r>
              <a:rPr lang="en-US" spc="-20" dirty="0">
                <a:cs typeface="Calibri" panose="020F0502020204030204"/>
              </a:rPr>
              <a:t>filters</a:t>
            </a:r>
            <a:r>
              <a:rPr lang="en-US" spc="-5" dirty="0">
                <a:cs typeface="Calibri" panose="020F0502020204030204"/>
              </a:rPr>
              <a:t> with</a:t>
            </a:r>
            <a:r>
              <a:rPr lang="en-US" spc="-10" dirty="0">
                <a:cs typeface="Calibri" panose="020F0502020204030204"/>
              </a:rPr>
              <a:t> stride</a:t>
            </a:r>
            <a:r>
              <a:rPr lang="en-US" spc="-35" dirty="0">
                <a:cs typeface="Calibri" panose="020F0502020204030204"/>
              </a:rPr>
              <a:t> </a:t>
            </a:r>
            <a:r>
              <a:rPr lang="en-US" b="1" dirty="0">
                <a:solidFill>
                  <a:srgbClr val="ED7D31"/>
                </a:solidFill>
                <a:cs typeface="Calibri" panose="020F0502020204030204"/>
              </a:rPr>
              <a:t>1</a:t>
            </a:r>
            <a:r>
              <a:rPr lang="en-US" dirty="0">
                <a:cs typeface="Calibri" panose="020F0502020204030204"/>
              </a:rPr>
              <a:t>,</a:t>
            </a:r>
            <a:r>
              <a:rPr lang="en-US" spc="-5" dirty="0">
                <a:cs typeface="Calibri" panose="020F0502020204030204"/>
              </a:rPr>
              <a:t> pad</a:t>
            </a:r>
            <a:r>
              <a:rPr lang="en-US" spc="-10" dirty="0">
                <a:cs typeface="Calibri" panose="020F0502020204030204"/>
              </a:rPr>
              <a:t> </a:t>
            </a:r>
            <a:r>
              <a:rPr lang="en-US" b="1" dirty="0">
                <a:solidFill>
                  <a:srgbClr val="7030A0"/>
                </a:solidFill>
                <a:cs typeface="Calibri" panose="020F0502020204030204"/>
              </a:rPr>
              <a:t>2</a:t>
            </a:r>
            <a:endParaRPr lang="en-US" dirty="0">
              <a:cs typeface="Calibri" panose="020F0502020204030204"/>
            </a:endParaRPr>
          </a:p>
          <a:p>
            <a:pPr>
              <a:lnSpc>
                <a:spcPct val="100000"/>
              </a:lnSpc>
              <a:spcBef>
                <a:spcPts val="40"/>
              </a:spcBef>
            </a:pPr>
            <a:endParaRPr lang="en-US" dirty="0">
              <a:cs typeface="Calibri" panose="020F0502020204030204"/>
            </a:endParaRPr>
          </a:p>
          <a:p>
            <a:pPr marL="12700" marR="5080">
              <a:lnSpc>
                <a:spcPts val="4300"/>
              </a:lnSpc>
            </a:pPr>
            <a:r>
              <a:rPr lang="en-US" spc="-5" dirty="0">
                <a:cs typeface="Calibri" panose="020F0502020204030204"/>
              </a:rPr>
              <a:t>Output </a:t>
            </a:r>
            <a:r>
              <a:rPr lang="en-US" spc="-10" dirty="0">
                <a:cs typeface="Calibri" panose="020F0502020204030204"/>
              </a:rPr>
              <a:t>volume </a:t>
            </a:r>
            <a:r>
              <a:rPr lang="en-US" spc="-20" dirty="0">
                <a:cs typeface="Calibri" panose="020F0502020204030204"/>
              </a:rPr>
              <a:t>size: </a:t>
            </a:r>
            <a:r>
              <a:rPr lang="en-US" dirty="0">
                <a:cs typeface="Calibri" panose="020F0502020204030204"/>
              </a:rPr>
              <a:t>10 x 32 x 32 </a:t>
            </a:r>
            <a:r>
              <a:rPr lang="en-US" spc="5" dirty="0">
                <a:cs typeface="Calibri" panose="020F0502020204030204"/>
              </a:rPr>
              <a:t> </a:t>
            </a:r>
          </a:p>
          <a:p>
            <a:pPr marL="12700" marR="5080">
              <a:lnSpc>
                <a:spcPts val="4300"/>
              </a:lnSpc>
            </a:pPr>
            <a:r>
              <a:rPr lang="en-US" spc="-5" dirty="0">
                <a:cs typeface="Calibri" panose="020F0502020204030204"/>
              </a:rPr>
              <a:t>Number</a:t>
            </a:r>
            <a:r>
              <a:rPr lang="en-US" spc="-15" dirty="0">
                <a:cs typeface="Calibri" panose="020F0502020204030204"/>
              </a:rPr>
              <a:t> </a:t>
            </a:r>
            <a:r>
              <a:rPr lang="en-US" dirty="0">
                <a:cs typeface="Calibri" panose="020F0502020204030204"/>
              </a:rPr>
              <a:t>of </a:t>
            </a:r>
            <a:r>
              <a:rPr lang="en-US" spc="-10" dirty="0">
                <a:cs typeface="Calibri" panose="020F0502020204030204"/>
              </a:rPr>
              <a:t>learnable </a:t>
            </a:r>
            <a:r>
              <a:rPr lang="en-US" spc="-25" dirty="0">
                <a:cs typeface="Calibri" panose="020F0502020204030204"/>
              </a:rPr>
              <a:t>parameters:</a:t>
            </a:r>
            <a:r>
              <a:rPr lang="en-US" dirty="0">
                <a:cs typeface="Calibri" panose="020F0502020204030204"/>
              </a:rPr>
              <a:t> ?</a:t>
            </a:r>
          </a:p>
          <a:p>
            <a:pPr marL="12700">
              <a:lnSpc>
                <a:spcPct val="100000"/>
              </a:lnSpc>
              <a:spcBef>
                <a:spcPts val="5"/>
              </a:spcBef>
            </a:pPr>
            <a:endParaRPr lang="en-US" dirty="0">
              <a:cs typeface="Calibri" panose="020F0502020204030204"/>
            </a:endParaRPr>
          </a:p>
        </p:txBody>
      </p:sp>
      <p:sp>
        <p:nvSpPr>
          <p:cNvPr id="15" name="Rectangle 14"/>
          <p:cNvSpPr/>
          <p:nvPr/>
        </p:nvSpPr>
        <p:spPr>
          <a:xfrm>
            <a:off x="360000" y="332842"/>
            <a:ext cx="3793026" cy="584775"/>
          </a:xfrm>
          <a:prstGeom prst="rect">
            <a:avLst/>
          </a:prstGeom>
        </p:spPr>
        <p:txBody>
          <a:bodyPr wrap="none">
            <a:spAutoFit/>
          </a:bodyPr>
          <a:lstStyle/>
          <a:p>
            <a:r>
              <a:rPr lang="en-IN" sz="3200" b="1" dirty="0"/>
              <a:t>Convolution Example</a:t>
            </a:r>
          </a:p>
        </p:txBody>
      </p:sp>
    </p:spTree>
    <p:extLst>
      <p:ext uri="{BB962C8B-B14F-4D97-AF65-F5344CB8AC3E}">
        <p14:creationId xmlns:p14="http://schemas.microsoft.com/office/powerpoint/2010/main" val="1248855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p:cNvGrpSpPr/>
          <p:nvPr/>
        </p:nvGrpSpPr>
        <p:grpSpPr>
          <a:xfrm>
            <a:off x="8061466" y="2450457"/>
            <a:ext cx="970280" cy="2761615"/>
            <a:chOff x="8740734" y="177519"/>
            <a:chExt cx="970280" cy="2761615"/>
          </a:xfrm>
        </p:grpSpPr>
        <p:sp>
          <p:nvSpPr>
            <p:cNvPr id="3" name="object 5"/>
            <p:cNvSpPr/>
            <p:nvPr/>
          </p:nvSpPr>
          <p:spPr>
            <a:xfrm>
              <a:off x="8750259"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F4CCCC">
                <a:alpha val="51759"/>
              </a:srgbClr>
            </a:solidFill>
          </p:spPr>
          <p:txBody>
            <a:bodyPr wrap="square" lIns="0" tIns="0" rIns="0" bIns="0" rtlCol="0"/>
            <a:lstStyle/>
            <a:p>
              <a:endParaRPr/>
            </a:p>
          </p:txBody>
        </p:sp>
        <p:sp>
          <p:nvSpPr>
            <p:cNvPr id="4" name="object 6"/>
            <p:cNvSpPr/>
            <p:nvPr/>
          </p:nvSpPr>
          <p:spPr>
            <a:xfrm>
              <a:off x="8962217"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C4A4A4">
                <a:alpha val="51759"/>
              </a:srgbClr>
            </a:solidFill>
          </p:spPr>
          <p:txBody>
            <a:bodyPr wrap="square" lIns="0" tIns="0" rIns="0" bIns="0" rtlCol="0"/>
            <a:lstStyle/>
            <a:p>
              <a:endParaRPr/>
            </a:p>
          </p:txBody>
        </p:sp>
        <p:sp>
          <p:nvSpPr>
            <p:cNvPr id="5" name="object 7"/>
            <p:cNvSpPr/>
            <p:nvPr/>
          </p:nvSpPr>
          <p:spPr>
            <a:xfrm>
              <a:off x="8750259"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F6D6D6">
                <a:alpha val="51759"/>
              </a:srgbClr>
            </a:solidFill>
          </p:spPr>
          <p:txBody>
            <a:bodyPr wrap="square" lIns="0" tIns="0" rIns="0" bIns="0" rtlCol="0"/>
            <a:lstStyle/>
            <a:p>
              <a:endParaRPr/>
            </a:p>
          </p:txBody>
        </p:sp>
        <p:sp>
          <p:nvSpPr>
            <p:cNvPr id="6" name="object 8"/>
            <p:cNvSpPr/>
            <p:nvPr/>
          </p:nvSpPr>
          <p:spPr>
            <a:xfrm>
              <a:off x="8750259"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7" name="object 9"/>
          <p:cNvSpPr/>
          <p:nvPr/>
        </p:nvSpPr>
        <p:spPr>
          <a:xfrm>
            <a:off x="9204516" y="3549672"/>
            <a:ext cx="982344" cy="76200"/>
          </a:xfrm>
          <a:custGeom>
            <a:avLst/>
            <a:gdLst/>
            <a:ahLst/>
            <a:cxnLst/>
            <a:rect l="l" t="t" r="r" b="b"/>
            <a:pathLst>
              <a:path w="982345" h="76200">
                <a:moveTo>
                  <a:pt x="905944" y="0"/>
                </a:moveTo>
                <a:lnTo>
                  <a:pt x="905944" y="33337"/>
                </a:lnTo>
                <a:lnTo>
                  <a:pt x="0" y="33336"/>
                </a:lnTo>
                <a:lnTo>
                  <a:pt x="0" y="42861"/>
                </a:lnTo>
                <a:lnTo>
                  <a:pt x="905944" y="42862"/>
                </a:lnTo>
                <a:lnTo>
                  <a:pt x="905944" y="76200"/>
                </a:lnTo>
                <a:lnTo>
                  <a:pt x="982144" y="38100"/>
                </a:lnTo>
                <a:lnTo>
                  <a:pt x="905944" y="0"/>
                </a:lnTo>
                <a:close/>
              </a:path>
            </a:pathLst>
          </a:custGeom>
          <a:solidFill>
            <a:srgbClr val="44546A"/>
          </a:solidFill>
        </p:spPr>
        <p:txBody>
          <a:bodyPr wrap="square" lIns="0" tIns="0" rIns="0" bIns="0" rtlCol="0"/>
          <a:lstStyle/>
          <a:p>
            <a:endParaRPr/>
          </a:p>
        </p:txBody>
      </p:sp>
      <p:grpSp>
        <p:nvGrpSpPr>
          <p:cNvPr id="8" name="object 10"/>
          <p:cNvGrpSpPr/>
          <p:nvPr/>
        </p:nvGrpSpPr>
        <p:grpSpPr>
          <a:xfrm>
            <a:off x="10646204" y="2084696"/>
            <a:ext cx="970280" cy="2761615"/>
            <a:chOff x="11038089" y="177519"/>
            <a:chExt cx="970280" cy="2761615"/>
          </a:xfrm>
        </p:grpSpPr>
        <p:sp>
          <p:nvSpPr>
            <p:cNvPr id="9" name="object 11"/>
            <p:cNvSpPr/>
            <p:nvPr/>
          </p:nvSpPr>
          <p:spPr>
            <a:xfrm>
              <a:off x="11047614"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C9DAF8"/>
            </a:solidFill>
          </p:spPr>
          <p:txBody>
            <a:bodyPr wrap="square" lIns="0" tIns="0" rIns="0" bIns="0" rtlCol="0"/>
            <a:lstStyle/>
            <a:p>
              <a:endParaRPr/>
            </a:p>
          </p:txBody>
        </p:sp>
        <p:sp>
          <p:nvSpPr>
            <p:cNvPr id="10" name="object 12"/>
            <p:cNvSpPr/>
            <p:nvPr/>
          </p:nvSpPr>
          <p:spPr>
            <a:xfrm>
              <a:off x="11259572"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A2AFC7"/>
            </a:solidFill>
          </p:spPr>
          <p:txBody>
            <a:bodyPr wrap="square" lIns="0" tIns="0" rIns="0" bIns="0" rtlCol="0"/>
            <a:lstStyle/>
            <a:p>
              <a:endParaRPr/>
            </a:p>
          </p:txBody>
        </p:sp>
        <p:sp>
          <p:nvSpPr>
            <p:cNvPr id="11" name="object 13"/>
            <p:cNvSpPr/>
            <p:nvPr/>
          </p:nvSpPr>
          <p:spPr>
            <a:xfrm>
              <a:off x="11047614"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D4E1F9"/>
            </a:solidFill>
          </p:spPr>
          <p:txBody>
            <a:bodyPr wrap="square" lIns="0" tIns="0" rIns="0" bIns="0" rtlCol="0"/>
            <a:lstStyle/>
            <a:p>
              <a:endParaRPr/>
            </a:p>
          </p:txBody>
        </p:sp>
        <p:sp>
          <p:nvSpPr>
            <p:cNvPr id="12" name="object 14"/>
            <p:cNvSpPr/>
            <p:nvPr/>
          </p:nvSpPr>
          <p:spPr>
            <a:xfrm>
              <a:off x="11047614"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14" name="Rectangle 13"/>
          <p:cNvSpPr/>
          <p:nvPr/>
        </p:nvSpPr>
        <p:spPr>
          <a:xfrm>
            <a:off x="359999" y="1558326"/>
            <a:ext cx="7950623" cy="2854628"/>
          </a:xfrm>
          <a:prstGeom prst="rect">
            <a:avLst/>
          </a:prstGeom>
        </p:spPr>
        <p:txBody>
          <a:bodyPr wrap="square">
            <a:spAutoFit/>
          </a:bodyPr>
          <a:lstStyle/>
          <a:p>
            <a:pPr marL="12700">
              <a:lnSpc>
                <a:spcPct val="100000"/>
              </a:lnSpc>
              <a:spcBef>
                <a:spcPts val="100"/>
              </a:spcBef>
            </a:pPr>
            <a:r>
              <a:rPr lang="en-US" spc="-5" dirty="0">
                <a:cs typeface="Calibri" panose="020F0502020204030204"/>
              </a:rPr>
              <a:t>Input</a:t>
            </a:r>
            <a:r>
              <a:rPr lang="en-US" spc="-25" dirty="0">
                <a:cs typeface="Calibri" panose="020F0502020204030204"/>
              </a:rPr>
              <a:t> </a:t>
            </a:r>
            <a:r>
              <a:rPr lang="en-US" spc="-10" dirty="0">
                <a:cs typeface="Calibri" panose="020F0502020204030204"/>
              </a:rPr>
              <a:t>volume:</a:t>
            </a:r>
            <a:r>
              <a:rPr lang="en-US" spc="-15" dirty="0">
                <a:cs typeface="Calibri" panose="020F0502020204030204"/>
              </a:rPr>
              <a:t> </a:t>
            </a:r>
            <a:r>
              <a:rPr lang="en-US" dirty="0">
                <a:cs typeface="Calibri" panose="020F0502020204030204"/>
              </a:rPr>
              <a:t>3</a:t>
            </a:r>
            <a:r>
              <a:rPr lang="en-US" spc="-15" dirty="0">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r>
              <a:rPr lang="en-US" b="1" spc="-15" dirty="0">
                <a:solidFill>
                  <a:srgbClr val="4472C4"/>
                </a:solidFill>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endParaRPr lang="en-US" dirty="0">
              <a:cs typeface="Calibri" panose="020F0502020204030204"/>
            </a:endParaRPr>
          </a:p>
          <a:p>
            <a:pPr marL="12700">
              <a:lnSpc>
                <a:spcPct val="100000"/>
              </a:lnSpc>
              <a:spcBef>
                <a:spcPts val="10"/>
              </a:spcBef>
            </a:pPr>
            <a:r>
              <a:rPr lang="en-US" b="1" dirty="0">
                <a:solidFill>
                  <a:srgbClr val="C00000"/>
                </a:solidFill>
                <a:cs typeface="Calibri" panose="020F0502020204030204"/>
              </a:rPr>
              <a:t>10</a:t>
            </a:r>
            <a:r>
              <a:rPr lang="en-US" b="1" spc="-10" dirty="0">
                <a:solidFill>
                  <a:srgbClr val="C00000"/>
                </a:solidFill>
                <a:cs typeface="Calibri" panose="020F0502020204030204"/>
              </a:rPr>
              <a:t> </a:t>
            </a:r>
            <a:r>
              <a:rPr lang="en-US" b="1" spc="-5" dirty="0">
                <a:solidFill>
                  <a:srgbClr val="70AD47"/>
                </a:solidFill>
                <a:cs typeface="Calibri" panose="020F0502020204030204"/>
              </a:rPr>
              <a:t>5</a:t>
            </a:r>
            <a:r>
              <a:rPr lang="en-US" b="1" spc="-5" dirty="0">
                <a:cs typeface="Calibri" panose="020F0502020204030204"/>
              </a:rPr>
              <a:t>x</a:t>
            </a:r>
            <a:r>
              <a:rPr lang="en-US" b="1" spc="-5" dirty="0">
                <a:solidFill>
                  <a:srgbClr val="70AD47"/>
                </a:solidFill>
                <a:cs typeface="Calibri" panose="020F0502020204030204"/>
              </a:rPr>
              <a:t>5</a:t>
            </a:r>
            <a:r>
              <a:rPr lang="en-US" b="1" spc="-10" dirty="0">
                <a:solidFill>
                  <a:srgbClr val="70AD47"/>
                </a:solidFill>
                <a:cs typeface="Calibri" panose="020F0502020204030204"/>
              </a:rPr>
              <a:t> </a:t>
            </a:r>
            <a:r>
              <a:rPr lang="en-US" spc="-20" dirty="0">
                <a:cs typeface="Calibri" panose="020F0502020204030204"/>
              </a:rPr>
              <a:t>filters</a:t>
            </a:r>
            <a:r>
              <a:rPr lang="en-US" spc="-5" dirty="0">
                <a:cs typeface="Calibri" panose="020F0502020204030204"/>
              </a:rPr>
              <a:t> with</a:t>
            </a:r>
            <a:r>
              <a:rPr lang="en-US" spc="-10" dirty="0">
                <a:cs typeface="Calibri" panose="020F0502020204030204"/>
              </a:rPr>
              <a:t> stride</a:t>
            </a:r>
            <a:r>
              <a:rPr lang="en-US" spc="-35" dirty="0">
                <a:cs typeface="Calibri" panose="020F0502020204030204"/>
              </a:rPr>
              <a:t> </a:t>
            </a:r>
            <a:r>
              <a:rPr lang="en-US" b="1" dirty="0">
                <a:solidFill>
                  <a:srgbClr val="ED7D31"/>
                </a:solidFill>
                <a:cs typeface="Calibri" panose="020F0502020204030204"/>
              </a:rPr>
              <a:t>1</a:t>
            </a:r>
            <a:r>
              <a:rPr lang="en-US" dirty="0">
                <a:cs typeface="Calibri" panose="020F0502020204030204"/>
              </a:rPr>
              <a:t>,</a:t>
            </a:r>
            <a:r>
              <a:rPr lang="en-US" spc="-5" dirty="0">
                <a:cs typeface="Calibri" panose="020F0502020204030204"/>
              </a:rPr>
              <a:t> pad</a:t>
            </a:r>
            <a:r>
              <a:rPr lang="en-US" spc="-10" dirty="0">
                <a:cs typeface="Calibri" panose="020F0502020204030204"/>
              </a:rPr>
              <a:t> </a:t>
            </a:r>
            <a:r>
              <a:rPr lang="en-US" b="1" dirty="0">
                <a:solidFill>
                  <a:srgbClr val="7030A0"/>
                </a:solidFill>
                <a:cs typeface="Calibri" panose="020F0502020204030204"/>
              </a:rPr>
              <a:t>2</a:t>
            </a:r>
            <a:endParaRPr lang="en-US" dirty="0">
              <a:cs typeface="Calibri" panose="020F0502020204030204"/>
            </a:endParaRPr>
          </a:p>
          <a:p>
            <a:pPr>
              <a:lnSpc>
                <a:spcPct val="100000"/>
              </a:lnSpc>
              <a:spcBef>
                <a:spcPts val="40"/>
              </a:spcBef>
            </a:pPr>
            <a:endParaRPr lang="en-US" dirty="0">
              <a:cs typeface="Calibri" panose="020F0502020204030204"/>
            </a:endParaRPr>
          </a:p>
          <a:p>
            <a:pPr marL="12700" marR="5080">
              <a:lnSpc>
                <a:spcPts val="4300"/>
              </a:lnSpc>
            </a:pPr>
            <a:r>
              <a:rPr lang="en-US" spc="-5" dirty="0">
                <a:cs typeface="Calibri" panose="020F0502020204030204"/>
              </a:rPr>
              <a:t>Output </a:t>
            </a:r>
            <a:r>
              <a:rPr lang="en-US" spc="-10" dirty="0">
                <a:cs typeface="Calibri" panose="020F0502020204030204"/>
              </a:rPr>
              <a:t>volume </a:t>
            </a:r>
            <a:r>
              <a:rPr lang="en-US" spc="-20" dirty="0">
                <a:cs typeface="Calibri" panose="020F0502020204030204"/>
              </a:rPr>
              <a:t>size: </a:t>
            </a:r>
            <a:r>
              <a:rPr lang="en-US" dirty="0">
                <a:cs typeface="Calibri" panose="020F0502020204030204"/>
              </a:rPr>
              <a:t>10 x 32 x 32 </a:t>
            </a:r>
            <a:r>
              <a:rPr lang="en-US" spc="5" dirty="0">
                <a:cs typeface="Calibri" panose="020F0502020204030204"/>
              </a:rPr>
              <a:t> </a:t>
            </a:r>
          </a:p>
          <a:p>
            <a:pPr marL="12700" marR="1522730">
              <a:lnSpc>
                <a:spcPts val="4300"/>
              </a:lnSpc>
            </a:pPr>
            <a:r>
              <a:rPr lang="en-US" spc="-5" dirty="0">
                <a:cs typeface="Calibri" panose="020F0502020204030204"/>
              </a:rPr>
              <a:t>Number</a:t>
            </a:r>
            <a:r>
              <a:rPr lang="en-US" spc="-15" dirty="0">
                <a:cs typeface="Calibri" panose="020F0502020204030204"/>
              </a:rPr>
              <a:t> </a:t>
            </a:r>
            <a:r>
              <a:rPr lang="en-US" dirty="0">
                <a:cs typeface="Calibri" panose="020F0502020204030204"/>
              </a:rPr>
              <a:t>of </a:t>
            </a:r>
            <a:r>
              <a:rPr lang="en-US" spc="-10" dirty="0">
                <a:cs typeface="Calibri" panose="020F0502020204030204"/>
              </a:rPr>
              <a:t>learnable </a:t>
            </a:r>
            <a:r>
              <a:rPr lang="en-US" spc="-25" dirty="0">
                <a:cs typeface="Calibri" panose="020F0502020204030204"/>
              </a:rPr>
              <a:t>parameters:</a:t>
            </a:r>
            <a:r>
              <a:rPr lang="en-US" dirty="0">
                <a:cs typeface="Calibri" panose="020F0502020204030204"/>
              </a:rPr>
              <a:t> </a:t>
            </a:r>
            <a:r>
              <a:rPr lang="en-US" b="1" dirty="0">
                <a:cs typeface="Calibri" panose="020F0502020204030204"/>
              </a:rPr>
              <a:t>760</a:t>
            </a:r>
            <a:endParaRPr lang="en-US" dirty="0">
              <a:cs typeface="Calibri" panose="020F0502020204030204"/>
            </a:endParaRPr>
          </a:p>
          <a:p>
            <a:pPr marL="12700" marR="5080">
              <a:lnSpc>
                <a:spcPts val="4330"/>
              </a:lnSpc>
            </a:pPr>
            <a:r>
              <a:rPr lang="en-US" spc="-35" dirty="0">
                <a:cs typeface="Calibri" panose="020F0502020204030204"/>
              </a:rPr>
              <a:t>Parameters </a:t>
            </a:r>
            <a:r>
              <a:rPr lang="en-US" spc="-5" dirty="0">
                <a:cs typeface="Calibri" panose="020F0502020204030204"/>
              </a:rPr>
              <a:t>per </a:t>
            </a:r>
            <a:r>
              <a:rPr lang="en-US" spc="-10" dirty="0">
                <a:cs typeface="Calibri" panose="020F0502020204030204"/>
              </a:rPr>
              <a:t>filter: </a:t>
            </a:r>
            <a:r>
              <a:rPr lang="en-US" b="1" spc="-5" dirty="0">
                <a:solidFill>
                  <a:srgbClr val="FFC000"/>
                </a:solidFill>
                <a:cs typeface="Calibri" panose="020F0502020204030204"/>
              </a:rPr>
              <a:t>3</a:t>
            </a:r>
            <a:r>
              <a:rPr lang="en-US" spc="-5" dirty="0">
                <a:cs typeface="Calibri" panose="020F0502020204030204"/>
              </a:rPr>
              <a:t>*</a:t>
            </a:r>
            <a:r>
              <a:rPr lang="en-US" b="1" spc="-5" dirty="0">
                <a:solidFill>
                  <a:srgbClr val="4472C4"/>
                </a:solidFill>
                <a:cs typeface="Calibri" panose="020F0502020204030204"/>
              </a:rPr>
              <a:t>5</a:t>
            </a:r>
            <a:r>
              <a:rPr lang="en-US" spc="-5" dirty="0">
                <a:cs typeface="Calibri" panose="020F0502020204030204"/>
              </a:rPr>
              <a:t>*</a:t>
            </a:r>
            <a:r>
              <a:rPr lang="en-US" b="1" spc="-5" dirty="0">
                <a:solidFill>
                  <a:srgbClr val="4472C4"/>
                </a:solidFill>
                <a:cs typeface="Calibri" panose="020F0502020204030204"/>
              </a:rPr>
              <a:t>5 </a:t>
            </a:r>
            <a:r>
              <a:rPr lang="en-US" dirty="0">
                <a:cs typeface="Calibri" panose="020F0502020204030204"/>
              </a:rPr>
              <a:t>+ 1 </a:t>
            </a:r>
            <a:r>
              <a:rPr lang="en-US" spc="-20" dirty="0">
                <a:cs typeface="Calibri" panose="020F0502020204030204"/>
              </a:rPr>
              <a:t>(for </a:t>
            </a:r>
            <a:r>
              <a:rPr lang="en-US" dirty="0">
                <a:cs typeface="Calibri" panose="020F0502020204030204"/>
              </a:rPr>
              <a:t>bias) = </a:t>
            </a:r>
            <a:r>
              <a:rPr lang="en-US" b="1" dirty="0">
                <a:solidFill>
                  <a:srgbClr val="7030A0"/>
                </a:solidFill>
                <a:cs typeface="Calibri" panose="020F0502020204030204"/>
              </a:rPr>
              <a:t>76 </a:t>
            </a:r>
            <a:r>
              <a:rPr lang="en-US" b="1" spc="-800" dirty="0">
                <a:solidFill>
                  <a:srgbClr val="7030A0"/>
                </a:solidFill>
                <a:cs typeface="Calibri" panose="020F0502020204030204"/>
              </a:rPr>
              <a:t> </a:t>
            </a:r>
            <a:r>
              <a:rPr lang="en-US" b="1" dirty="0">
                <a:solidFill>
                  <a:srgbClr val="70AD47"/>
                </a:solidFill>
                <a:cs typeface="Calibri" panose="020F0502020204030204"/>
              </a:rPr>
              <a:t>10</a:t>
            </a:r>
            <a:r>
              <a:rPr lang="en-US" b="1" spc="-10" dirty="0">
                <a:solidFill>
                  <a:srgbClr val="70AD47"/>
                </a:solidFill>
                <a:cs typeface="Calibri" panose="020F0502020204030204"/>
              </a:rPr>
              <a:t> </a:t>
            </a:r>
            <a:r>
              <a:rPr lang="en-US" spc="-20" dirty="0">
                <a:cs typeface="Calibri" panose="020F0502020204030204"/>
              </a:rPr>
              <a:t>filters,</a:t>
            </a:r>
            <a:r>
              <a:rPr lang="en-US" dirty="0">
                <a:cs typeface="Calibri" panose="020F0502020204030204"/>
              </a:rPr>
              <a:t> so</a:t>
            </a:r>
            <a:r>
              <a:rPr lang="en-US" spc="-5" dirty="0">
                <a:cs typeface="Calibri" panose="020F0502020204030204"/>
              </a:rPr>
              <a:t> </a:t>
            </a:r>
            <a:r>
              <a:rPr lang="en-US" spc="-20" dirty="0">
                <a:cs typeface="Calibri" panose="020F0502020204030204"/>
              </a:rPr>
              <a:t>total</a:t>
            </a:r>
            <a:r>
              <a:rPr lang="en-US" spc="-5" dirty="0">
                <a:cs typeface="Calibri" panose="020F0502020204030204"/>
              </a:rPr>
              <a:t> is</a:t>
            </a:r>
            <a:r>
              <a:rPr lang="en-US" dirty="0">
                <a:cs typeface="Calibri" panose="020F0502020204030204"/>
              </a:rPr>
              <a:t> </a:t>
            </a:r>
            <a:r>
              <a:rPr lang="en-US" b="1" dirty="0">
                <a:solidFill>
                  <a:srgbClr val="70AD47"/>
                </a:solidFill>
                <a:cs typeface="Calibri" panose="020F0502020204030204"/>
              </a:rPr>
              <a:t>10</a:t>
            </a:r>
            <a:r>
              <a:rPr lang="en-US" b="1" spc="-10" dirty="0">
                <a:solidFill>
                  <a:srgbClr val="70AD47"/>
                </a:solidFill>
                <a:cs typeface="Calibri" panose="020F0502020204030204"/>
              </a:rPr>
              <a:t> </a:t>
            </a:r>
            <a:r>
              <a:rPr lang="en-US" dirty="0">
                <a:cs typeface="Calibri" panose="020F0502020204030204"/>
              </a:rPr>
              <a:t>*</a:t>
            </a:r>
            <a:r>
              <a:rPr lang="en-US" spc="-10" dirty="0">
                <a:cs typeface="Calibri" panose="020F0502020204030204"/>
              </a:rPr>
              <a:t> </a:t>
            </a:r>
            <a:r>
              <a:rPr lang="en-US" b="1" dirty="0">
                <a:solidFill>
                  <a:srgbClr val="7030A0"/>
                </a:solidFill>
                <a:cs typeface="Calibri" panose="020F0502020204030204"/>
              </a:rPr>
              <a:t>76</a:t>
            </a:r>
            <a:r>
              <a:rPr lang="en-US" b="1" spc="-5" dirty="0">
                <a:solidFill>
                  <a:srgbClr val="7030A0"/>
                </a:solidFill>
                <a:cs typeface="Calibri" panose="020F0502020204030204"/>
              </a:rPr>
              <a:t> </a:t>
            </a:r>
            <a:r>
              <a:rPr lang="en-US" dirty="0">
                <a:cs typeface="Calibri" panose="020F0502020204030204"/>
              </a:rPr>
              <a:t>=</a:t>
            </a:r>
            <a:r>
              <a:rPr lang="en-US" spc="-15" dirty="0">
                <a:cs typeface="Calibri" panose="020F0502020204030204"/>
              </a:rPr>
              <a:t> </a:t>
            </a:r>
            <a:r>
              <a:rPr lang="en-US" b="1" dirty="0">
                <a:cs typeface="Calibri" panose="020F0502020204030204"/>
              </a:rPr>
              <a:t>760</a:t>
            </a:r>
            <a:endParaRPr lang="en-US" dirty="0">
              <a:cs typeface="Calibri" panose="020F0502020204030204"/>
            </a:endParaRPr>
          </a:p>
          <a:p>
            <a:pPr marL="12700">
              <a:lnSpc>
                <a:spcPct val="100000"/>
              </a:lnSpc>
              <a:spcBef>
                <a:spcPts val="5"/>
              </a:spcBef>
            </a:pPr>
            <a:endParaRPr lang="en-US" dirty="0">
              <a:cs typeface="Calibri" panose="020F0502020204030204"/>
            </a:endParaRPr>
          </a:p>
        </p:txBody>
      </p:sp>
      <p:sp>
        <p:nvSpPr>
          <p:cNvPr id="15" name="Rectangle 14"/>
          <p:cNvSpPr/>
          <p:nvPr/>
        </p:nvSpPr>
        <p:spPr>
          <a:xfrm>
            <a:off x="360000" y="332842"/>
            <a:ext cx="3793026" cy="584775"/>
          </a:xfrm>
          <a:prstGeom prst="rect">
            <a:avLst/>
          </a:prstGeom>
        </p:spPr>
        <p:txBody>
          <a:bodyPr wrap="none">
            <a:spAutoFit/>
          </a:bodyPr>
          <a:lstStyle/>
          <a:p>
            <a:r>
              <a:rPr lang="en-IN" sz="3200" b="1" dirty="0"/>
              <a:t>Convolution Example</a:t>
            </a:r>
          </a:p>
        </p:txBody>
      </p:sp>
    </p:spTree>
    <p:extLst>
      <p:ext uri="{BB962C8B-B14F-4D97-AF65-F5344CB8AC3E}">
        <p14:creationId xmlns:p14="http://schemas.microsoft.com/office/powerpoint/2010/main" val="1829038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p:cNvGrpSpPr/>
          <p:nvPr/>
        </p:nvGrpSpPr>
        <p:grpSpPr>
          <a:xfrm>
            <a:off x="6781305" y="1483805"/>
            <a:ext cx="970280" cy="2761615"/>
            <a:chOff x="8740734" y="177519"/>
            <a:chExt cx="970280" cy="2761615"/>
          </a:xfrm>
        </p:grpSpPr>
        <p:sp>
          <p:nvSpPr>
            <p:cNvPr id="3" name="object 5"/>
            <p:cNvSpPr/>
            <p:nvPr/>
          </p:nvSpPr>
          <p:spPr>
            <a:xfrm>
              <a:off x="8750259"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F4CCCC">
                <a:alpha val="51759"/>
              </a:srgbClr>
            </a:solidFill>
          </p:spPr>
          <p:txBody>
            <a:bodyPr wrap="square" lIns="0" tIns="0" rIns="0" bIns="0" rtlCol="0"/>
            <a:lstStyle/>
            <a:p>
              <a:endParaRPr/>
            </a:p>
          </p:txBody>
        </p:sp>
        <p:sp>
          <p:nvSpPr>
            <p:cNvPr id="4" name="object 6"/>
            <p:cNvSpPr/>
            <p:nvPr/>
          </p:nvSpPr>
          <p:spPr>
            <a:xfrm>
              <a:off x="8962217"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C4A4A4">
                <a:alpha val="51759"/>
              </a:srgbClr>
            </a:solidFill>
          </p:spPr>
          <p:txBody>
            <a:bodyPr wrap="square" lIns="0" tIns="0" rIns="0" bIns="0" rtlCol="0"/>
            <a:lstStyle/>
            <a:p>
              <a:endParaRPr/>
            </a:p>
          </p:txBody>
        </p:sp>
        <p:sp>
          <p:nvSpPr>
            <p:cNvPr id="5" name="object 7"/>
            <p:cNvSpPr/>
            <p:nvPr/>
          </p:nvSpPr>
          <p:spPr>
            <a:xfrm>
              <a:off x="8750259"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F6D6D6">
                <a:alpha val="51759"/>
              </a:srgbClr>
            </a:solidFill>
          </p:spPr>
          <p:txBody>
            <a:bodyPr wrap="square" lIns="0" tIns="0" rIns="0" bIns="0" rtlCol="0"/>
            <a:lstStyle/>
            <a:p>
              <a:endParaRPr/>
            </a:p>
          </p:txBody>
        </p:sp>
        <p:sp>
          <p:nvSpPr>
            <p:cNvPr id="6" name="object 8"/>
            <p:cNvSpPr/>
            <p:nvPr/>
          </p:nvSpPr>
          <p:spPr>
            <a:xfrm>
              <a:off x="8750259"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7" name="object 9"/>
          <p:cNvSpPr/>
          <p:nvPr/>
        </p:nvSpPr>
        <p:spPr>
          <a:xfrm>
            <a:off x="8107236" y="2609146"/>
            <a:ext cx="982344" cy="76200"/>
          </a:xfrm>
          <a:custGeom>
            <a:avLst/>
            <a:gdLst/>
            <a:ahLst/>
            <a:cxnLst/>
            <a:rect l="l" t="t" r="r" b="b"/>
            <a:pathLst>
              <a:path w="982345" h="76200">
                <a:moveTo>
                  <a:pt x="905944" y="0"/>
                </a:moveTo>
                <a:lnTo>
                  <a:pt x="905944" y="33337"/>
                </a:lnTo>
                <a:lnTo>
                  <a:pt x="0" y="33336"/>
                </a:lnTo>
                <a:lnTo>
                  <a:pt x="0" y="42861"/>
                </a:lnTo>
                <a:lnTo>
                  <a:pt x="905944" y="42862"/>
                </a:lnTo>
                <a:lnTo>
                  <a:pt x="905944" y="76200"/>
                </a:lnTo>
                <a:lnTo>
                  <a:pt x="982144" y="38100"/>
                </a:lnTo>
                <a:lnTo>
                  <a:pt x="905944" y="0"/>
                </a:lnTo>
                <a:close/>
              </a:path>
            </a:pathLst>
          </a:custGeom>
          <a:solidFill>
            <a:srgbClr val="44546A"/>
          </a:solidFill>
        </p:spPr>
        <p:txBody>
          <a:bodyPr wrap="square" lIns="0" tIns="0" rIns="0" bIns="0" rtlCol="0"/>
          <a:lstStyle/>
          <a:p>
            <a:endParaRPr/>
          </a:p>
        </p:txBody>
      </p:sp>
      <p:grpSp>
        <p:nvGrpSpPr>
          <p:cNvPr id="8" name="object 10"/>
          <p:cNvGrpSpPr/>
          <p:nvPr/>
        </p:nvGrpSpPr>
        <p:grpSpPr>
          <a:xfrm>
            <a:off x="9666489" y="1274799"/>
            <a:ext cx="970280" cy="2761615"/>
            <a:chOff x="11038089" y="177519"/>
            <a:chExt cx="970280" cy="2761615"/>
          </a:xfrm>
        </p:grpSpPr>
        <p:sp>
          <p:nvSpPr>
            <p:cNvPr id="9" name="object 11"/>
            <p:cNvSpPr/>
            <p:nvPr/>
          </p:nvSpPr>
          <p:spPr>
            <a:xfrm>
              <a:off x="11047614"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C9DAF8"/>
            </a:solidFill>
          </p:spPr>
          <p:txBody>
            <a:bodyPr wrap="square" lIns="0" tIns="0" rIns="0" bIns="0" rtlCol="0"/>
            <a:lstStyle/>
            <a:p>
              <a:endParaRPr/>
            </a:p>
          </p:txBody>
        </p:sp>
        <p:sp>
          <p:nvSpPr>
            <p:cNvPr id="10" name="object 12"/>
            <p:cNvSpPr/>
            <p:nvPr/>
          </p:nvSpPr>
          <p:spPr>
            <a:xfrm>
              <a:off x="11259572"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A2AFC7"/>
            </a:solidFill>
          </p:spPr>
          <p:txBody>
            <a:bodyPr wrap="square" lIns="0" tIns="0" rIns="0" bIns="0" rtlCol="0"/>
            <a:lstStyle/>
            <a:p>
              <a:endParaRPr/>
            </a:p>
          </p:txBody>
        </p:sp>
        <p:sp>
          <p:nvSpPr>
            <p:cNvPr id="11" name="object 13"/>
            <p:cNvSpPr/>
            <p:nvPr/>
          </p:nvSpPr>
          <p:spPr>
            <a:xfrm>
              <a:off x="11047614"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D4E1F9"/>
            </a:solidFill>
          </p:spPr>
          <p:txBody>
            <a:bodyPr wrap="square" lIns="0" tIns="0" rIns="0" bIns="0" rtlCol="0"/>
            <a:lstStyle/>
            <a:p>
              <a:endParaRPr/>
            </a:p>
          </p:txBody>
        </p:sp>
        <p:sp>
          <p:nvSpPr>
            <p:cNvPr id="12" name="object 14"/>
            <p:cNvSpPr/>
            <p:nvPr/>
          </p:nvSpPr>
          <p:spPr>
            <a:xfrm>
              <a:off x="11047614"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14" name="Rectangle 13"/>
          <p:cNvSpPr/>
          <p:nvPr/>
        </p:nvSpPr>
        <p:spPr>
          <a:xfrm>
            <a:off x="359999" y="1558326"/>
            <a:ext cx="7950623" cy="3406061"/>
          </a:xfrm>
          <a:prstGeom prst="rect">
            <a:avLst/>
          </a:prstGeom>
        </p:spPr>
        <p:txBody>
          <a:bodyPr wrap="square">
            <a:spAutoFit/>
          </a:bodyPr>
          <a:lstStyle/>
          <a:p>
            <a:pPr marL="12700">
              <a:lnSpc>
                <a:spcPct val="100000"/>
              </a:lnSpc>
              <a:spcBef>
                <a:spcPts val="100"/>
              </a:spcBef>
            </a:pPr>
            <a:r>
              <a:rPr lang="en-US" spc="-5" dirty="0">
                <a:cs typeface="Calibri" panose="020F0502020204030204"/>
              </a:rPr>
              <a:t>Input</a:t>
            </a:r>
            <a:r>
              <a:rPr lang="en-US" spc="-25" dirty="0">
                <a:cs typeface="Calibri" panose="020F0502020204030204"/>
              </a:rPr>
              <a:t> </a:t>
            </a:r>
            <a:r>
              <a:rPr lang="en-US" spc="-10" dirty="0">
                <a:cs typeface="Calibri" panose="020F0502020204030204"/>
              </a:rPr>
              <a:t>volume:</a:t>
            </a:r>
            <a:r>
              <a:rPr lang="en-US" spc="-15" dirty="0">
                <a:cs typeface="Calibri" panose="020F0502020204030204"/>
              </a:rPr>
              <a:t> </a:t>
            </a:r>
            <a:r>
              <a:rPr lang="en-US" dirty="0">
                <a:cs typeface="Calibri" panose="020F0502020204030204"/>
              </a:rPr>
              <a:t>3</a:t>
            </a:r>
            <a:r>
              <a:rPr lang="en-US" spc="-15" dirty="0">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r>
              <a:rPr lang="en-US" b="1" spc="-15" dirty="0">
                <a:solidFill>
                  <a:srgbClr val="4472C4"/>
                </a:solidFill>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endParaRPr lang="en-US" dirty="0">
              <a:cs typeface="Calibri" panose="020F0502020204030204"/>
            </a:endParaRPr>
          </a:p>
          <a:p>
            <a:pPr marL="12700">
              <a:lnSpc>
                <a:spcPct val="100000"/>
              </a:lnSpc>
              <a:spcBef>
                <a:spcPts val="10"/>
              </a:spcBef>
            </a:pPr>
            <a:r>
              <a:rPr lang="en-US" b="1" dirty="0">
                <a:solidFill>
                  <a:srgbClr val="C00000"/>
                </a:solidFill>
                <a:cs typeface="Calibri" panose="020F0502020204030204"/>
              </a:rPr>
              <a:t>10</a:t>
            </a:r>
            <a:r>
              <a:rPr lang="en-US" b="1" spc="-10" dirty="0">
                <a:solidFill>
                  <a:srgbClr val="C00000"/>
                </a:solidFill>
                <a:cs typeface="Calibri" panose="020F0502020204030204"/>
              </a:rPr>
              <a:t> </a:t>
            </a:r>
            <a:r>
              <a:rPr lang="en-US" b="1" spc="-5" dirty="0">
                <a:solidFill>
                  <a:srgbClr val="70AD47"/>
                </a:solidFill>
                <a:cs typeface="Calibri" panose="020F0502020204030204"/>
              </a:rPr>
              <a:t>5</a:t>
            </a:r>
            <a:r>
              <a:rPr lang="en-US" b="1" spc="-5" dirty="0">
                <a:cs typeface="Calibri" panose="020F0502020204030204"/>
              </a:rPr>
              <a:t>x</a:t>
            </a:r>
            <a:r>
              <a:rPr lang="en-US" b="1" spc="-5" dirty="0">
                <a:solidFill>
                  <a:srgbClr val="70AD47"/>
                </a:solidFill>
                <a:cs typeface="Calibri" panose="020F0502020204030204"/>
              </a:rPr>
              <a:t>5</a:t>
            </a:r>
            <a:r>
              <a:rPr lang="en-US" b="1" spc="-10" dirty="0">
                <a:solidFill>
                  <a:srgbClr val="70AD47"/>
                </a:solidFill>
                <a:cs typeface="Calibri" panose="020F0502020204030204"/>
              </a:rPr>
              <a:t> </a:t>
            </a:r>
            <a:r>
              <a:rPr lang="en-US" spc="-20" dirty="0">
                <a:cs typeface="Calibri" panose="020F0502020204030204"/>
              </a:rPr>
              <a:t>filters</a:t>
            </a:r>
            <a:r>
              <a:rPr lang="en-US" spc="-5" dirty="0">
                <a:cs typeface="Calibri" panose="020F0502020204030204"/>
              </a:rPr>
              <a:t> with</a:t>
            </a:r>
            <a:r>
              <a:rPr lang="en-US" spc="-10" dirty="0">
                <a:cs typeface="Calibri" panose="020F0502020204030204"/>
              </a:rPr>
              <a:t> stride</a:t>
            </a:r>
            <a:r>
              <a:rPr lang="en-US" spc="-35" dirty="0">
                <a:cs typeface="Calibri" panose="020F0502020204030204"/>
              </a:rPr>
              <a:t> </a:t>
            </a:r>
            <a:r>
              <a:rPr lang="en-US" b="1" dirty="0">
                <a:solidFill>
                  <a:srgbClr val="ED7D31"/>
                </a:solidFill>
                <a:cs typeface="Calibri" panose="020F0502020204030204"/>
              </a:rPr>
              <a:t>1</a:t>
            </a:r>
            <a:r>
              <a:rPr lang="en-US" dirty="0">
                <a:cs typeface="Calibri" panose="020F0502020204030204"/>
              </a:rPr>
              <a:t>,</a:t>
            </a:r>
            <a:r>
              <a:rPr lang="en-US" spc="-5" dirty="0">
                <a:cs typeface="Calibri" panose="020F0502020204030204"/>
              </a:rPr>
              <a:t> pad</a:t>
            </a:r>
            <a:r>
              <a:rPr lang="en-US" spc="-10" dirty="0">
                <a:cs typeface="Calibri" panose="020F0502020204030204"/>
              </a:rPr>
              <a:t> </a:t>
            </a:r>
            <a:r>
              <a:rPr lang="en-US" b="1" dirty="0">
                <a:solidFill>
                  <a:srgbClr val="7030A0"/>
                </a:solidFill>
                <a:cs typeface="Calibri" panose="020F0502020204030204"/>
              </a:rPr>
              <a:t>2</a:t>
            </a:r>
            <a:endParaRPr lang="en-US" dirty="0">
              <a:cs typeface="Calibri" panose="020F0502020204030204"/>
            </a:endParaRPr>
          </a:p>
          <a:p>
            <a:pPr>
              <a:lnSpc>
                <a:spcPct val="100000"/>
              </a:lnSpc>
              <a:spcBef>
                <a:spcPts val="40"/>
              </a:spcBef>
            </a:pPr>
            <a:endParaRPr lang="en-US" dirty="0">
              <a:cs typeface="Calibri" panose="020F0502020204030204"/>
            </a:endParaRPr>
          </a:p>
          <a:p>
            <a:pPr marL="12700" marR="5080">
              <a:lnSpc>
                <a:spcPts val="4300"/>
              </a:lnSpc>
            </a:pPr>
            <a:r>
              <a:rPr lang="en-US" spc="-5" dirty="0">
                <a:cs typeface="Calibri" panose="020F0502020204030204"/>
              </a:rPr>
              <a:t>Output </a:t>
            </a:r>
            <a:r>
              <a:rPr lang="en-US" spc="-10" dirty="0">
                <a:cs typeface="Calibri" panose="020F0502020204030204"/>
              </a:rPr>
              <a:t>volume </a:t>
            </a:r>
            <a:r>
              <a:rPr lang="en-US" spc="-20" dirty="0">
                <a:cs typeface="Calibri" panose="020F0502020204030204"/>
              </a:rPr>
              <a:t>size: </a:t>
            </a:r>
            <a:r>
              <a:rPr lang="en-US" dirty="0">
                <a:cs typeface="Calibri" panose="020F0502020204030204"/>
              </a:rPr>
              <a:t>10 x 32 x 32 </a:t>
            </a:r>
            <a:r>
              <a:rPr lang="en-US" spc="5" dirty="0">
                <a:cs typeface="Calibri" panose="020F0502020204030204"/>
              </a:rPr>
              <a:t> </a:t>
            </a:r>
          </a:p>
          <a:p>
            <a:pPr marL="12700" marR="1522730">
              <a:lnSpc>
                <a:spcPts val="4300"/>
              </a:lnSpc>
            </a:pPr>
            <a:r>
              <a:rPr lang="en-US" spc="-5" dirty="0">
                <a:cs typeface="Calibri" panose="020F0502020204030204"/>
              </a:rPr>
              <a:t>Number</a:t>
            </a:r>
            <a:r>
              <a:rPr lang="en-US" spc="-15" dirty="0">
                <a:cs typeface="Calibri" panose="020F0502020204030204"/>
              </a:rPr>
              <a:t> </a:t>
            </a:r>
            <a:r>
              <a:rPr lang="en-US" dirty="0">
                <a:cs typeface="Calibri" panose="020F0502020204030204"/>
              </a:rPr>
              <a:t>of </a:t>
            </a:r>
            <a:r>
              <a:rPr lang="en-US" spc="-10" dirty="0">
                <a:cs typeface="Calibri" panose="020F0502020204030204"/>
              </a:rPr>
              <a:t>learnable </a:t>
            </a:r>
            <a:r>
              <a:rPr lang="en-US" spc="-25" dirty="0">
                <a:cs typeface="Calibri" panose="020F0502020204030204"/>
              </a:rPr>
              <a:t>parameters:</a:t>
            </a:r>
            <a:r>
              <a:rPr lang="en-US" dirty="0">
                <a:cs typeface="Calibri" panose="020F0502020204030204"/>
              </a:rPr>
              <a:t> </a:t>
            </a:r>
            <a:r>
              <a:rPr lang="en-US" spc="-5" dirty="0">
                <a:cs typeface="Calibri" panose="020F0502020204030204"/>
              </a:rPr>
              <a:t>760 </a:t>
            </a:r>
          </a:p>
          <a:p>
            <a:pPr marL="12700" marR="1522730">
              <a:lnSpc>
                <a:spcPts val="4300"/>
              </a:lnSpc>
            </a:pPr>
            <a:r>
              <a:rPr lang="en-US" spc="-800" dirty="0">
                <a:cs typeface="Calibri" panose="020F0502020204030204"/>
              </a:rPr>
              <a:t> </a:t>
            </a:r>
            <a:r>
              <a:rPr lang="en-US" spc="-5" dirty="0">
                <a:cs typeface="Calibri" panose="020F0502020204030204"/>
              </a:rPr>
              <a:t>Number</a:t>
            </a:r>
            <a:r>
              <a:rPr lang="en-US" spc="-20" dirty="0">
                <a:cs typeface="Calibri" panose="020F0502020204030204"/>
              </a:rPr>
              <a:t> </a:t>
            </a:r>
            <a:r>
              <a:rPr lang="en-US" dirty="0">
                <a:cs typeface="Calibri" panose="020F0502020204030204"/>
              </a:rPr>
              <a:t>of</a:t>
            </a:r>
            <a:r>
              <a:rPr lang="en-US" spc="-5" dirty="0">
                <a:cs typeface="Calibri" panose="020F0502020204030204"/>
              </a:rPr>
              <a:t> </a:t>
            </a:r>
            <a:r>
              <a:rPr lang="en-US" spc="-15" dirty="0">
                <a:cs typeface="Calibri" panose="020F0502020204030204"/>
              </a:rPr>
              <a:t>multiply-add operations:</a:t>
            </a:r>
            <a:r>
              <a:rPr lang="en-US" spc="-10" dirty="0">
                <a:cs typeface="Calibri" panose="020F0502020204030204"/>
              </a:rPr>
              <a:t> </a:t>
            </a:r>
            <a:r>
              <a:rPr lang="en-US" dirty="0">
                <a:cs typeface="Calibri" panose="020F0502020204030204"/>
              </a:rPr>
              <a:t>?</a:t>
            </a:r>
          </a:p>
          <a:p>
            <a:pPr marL="12700" marR="1522730">
              <a:lnSpc>
                <a:spcPts val="4300"/>
              </a:lnSpc>
            </a:pPr>
            <a:endParaRPr lang="en-US" dirty="0">
              <a:cs typeface="Calibri" panose="020F0502020204030204"/>
            </a:endParaRPr>
          </a:p>
          <a:p>
            <a:pPr marL="12700">
              <a:lnSpc>
                <a:spcPct val="100000"/>
              </a:lnSpc>
              <a:spcBef>
                <a:spcPts val="5"/>
              </a:spcBef>
            </a:pPr>
            <a:endParaRPr lang="en-US" dirty="0">
              <a:cs typeface="Calibri" panose="020F0502020204030204"/>
            </a:endParaRPr>
          </a:p>
        </p:txBody>
      </p:sp>
      <p:sp>
        <p:nvSpPr>
          <p:cNvPr id="15" name="Rectangle 14"/>
          <p:cNvSpPr/>
          <p:nvPr/>
        </p:nvSpPr>
        <p:spPr>
          <a:xfrm>
            <a:off x="360000" y="332842"/>
            <a:ext cx="3793026" cy="584775"/>
          </a:xfrm>
          <a:prstGeom prst="rect">
            <a:avLst/>
          </a:prstGeom>
        </p:spPr>
        <p:txBody>
          <a:bodyPr wrap="none">
            <a:spAutoFit/>
          </a:bodyPr>
          <a:lstStyle/>
          <a:p>
            <a:r>
              <a:rPr lang="en-IN" sz="3200" b="1" dirty="0"/>
              <a:t>Convolution Example</a:t>
            </a:r>
          </a:p>
        </p:txBody>
      </p:sp>
    </p:spTree>
    <p:extLst>
      <p:ext uri="{BB962C8B-B14F-4D97-AF65-F5344CB8AC3E}">
        <p14:creationId xmlns:p14="http://schemas.microsoft.com/office/powerpoint/2010/main" val="2612719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p:cNvGrpSpPr/>
          <p:nvPr/>
        </p:nvGrpSpPr>
        <p:grpSpPr>
          <a:xfrm>
            <a:off x="7147065" y="1078856"/>
            <a:ext cx="970280" cy="2761615"/>
            <a:chOff x="8740734" y="177519"/>
            <a:chExt cx="970280" cy="2761615"/>
          </a:xfrm>
        </p:grpSpPr>
        <p:sp>
          <p:nvSpPr>
            <p:cNvPr id="3" name="object 5"/>
            <p:cNvSpPr/>
            <p:nvPr/>
          </p:nvSpPr>
          <p:spPr>
            <a:xfrm>
              <a:off x="8750259"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F4CCCC">
                <a:alpha val="51759"/>
              </a:srgbClr>
            </a:solidFill>
          </p:spPr>
          <p:txBody>
            <a:bodyPr wrap="square" lIns="0" tIns="0" rIns="0" bIns="0" rtlCol="0"/>
            <a:lstStyle/>
            <a:p>
              <a:endParaRPr/>
            </a:p>
          </p:txBody>
        </p:sp>
        <p:sp>
          <p:nvSpPr>
            <p:cNvPr id="4" name="object 6"/>
            <p:cNvSpPr/>
            <p:nvPr/>
          </p:nvSpPr>
          <p:spPr>
            <a:xfrm>
              <a:off x="8962217"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C4A4A4">
                <a:alpha val="51759"/>
              </a:srgbClr>
            </a:solidFill>
          </p:spPr>
          <p:txBody>
            <a:bodyPr wrap="square" lIns="0" tIns="0" rIns="0" bIns="0" rtlCol="0"/>
            <a:lstStyle/>
            <a:p>
              <a:endParaRPr/>
            </a:p>
          </p:txBody>
        </p:sp>
        <p:sp>
          <p:nvSpPr>
            <p:cNvPr id="5" name="object 7"/>
            <p:cNvSpPr/>
            <p:nvPr/>
          </p:nvSpPr>
          <p:spPr>
            <a:xfrm>
              <a:off x="8750259"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F6D6D6">
                <a:alpha val="51759"/>
              </a:srgbClr>
            </a:solidFill>
          </p:spPr>
          <p:txBody>
            <a:bodyPr wrap="square" lIns="0" tIns="0" rIns="0" bIns="0" rtlCol="0"/>
            <a:lstStyle/>
            <a:p>
              <a:endParaRPr/>
            </a:p>
          </p:txBody>
        </p:sp>
        <p:sp>
          <p:nvSpPr>
            <p:cNvPr id="6" name="object 8"/>
            <p:cNvSpPr/>
            <p:nvPr/>
          </p:nvSpPr>
          <p:spPr>
            <a:xfrm>
              <a:off x="8750259"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7" name="object 9"/>
          <p:cNvSpPr/>
          <p:nvPr/>
        </p:nvSpPr>
        <p:spPr>
          <a:xfrm>
            <a:off x="8407681" y="2400141"/>
            <a:ext cx="982344" cy="76200"/>
          </a:xfrm>
          <a:custGeom>
            <a:avLst/>
            <a:gdLst/>
            <a:ahLst/>
            <a:cxnLst/>
            <a:rect l="l" t="t" r="r" b="b"/>
            <a:pathLst>
              <a:path w="982345" h="76200">
                <a:moveTo>
                  <a:pt x="905944" y="0"/>
                </a:moveTo>
                <a:lnTo>
                  <a:pt x="905944" y="33337"/>
                </a:lnTo>
                <a:lnTo>
                  <a:pt x="0" y="33336"/>
                </a:lnTo>
                <a:lnTo>
                  <a:pt x="0" y="42861"/>
                </a:lnTo>
                <a:lnTo>
                  <a:pt x="905944" y="42862"/>
                </a:lnTo>
                <a:lnTo>
                  <a:pt x="905944" y="76200"/>
                </a:lnTo>
                <a:lnTo>
                  <a:pt x="982144" y="38100"/>
                </a:lnTo>
                <a:lnTo>
                  <a:pt x="905944" y="0"/>
                </a:lnTo>
                <a:close/>
              </a:path>
            </a:pathLst>
          </a:custGeom>
          <a:solidFill>
            <a:srgbClr val="44546A"/>
          </a:solidFill>
        </p:spPr>
        <p:txBody>
          <a:bodyPr wrap="square" lIns="0" tIns="0" rIns="0" bIns="0" rtlCol="0"/>
          <a:lstStyle/>
          <a:p>
            <a:endParaRPr/>
          </a:p>
        </p:txBody>
      </p:sp>
      <p:grpSp>
        <p:nvGrpSpPr>
          <p:cNvPr id="8" name="object 10"/>
          <p:cNvGrpSpPr/>
          <p:nvPr/>
        </p:nvGrpSpPr>
        <p:grpSpPr>
          <a:xfrm>
            <a:off x="9823243" y="1078856"/>
            <a:ext cx="970280" cy="2761615"/>
            <a:chOff x="11038089" y="177519"/>
            <a:chExt cx="970280" cy="2761615"/>
          </a:xfrm>
        </p:grpSpPr>
        <p:sp>
          <p:nvSpPr>
            <p:cNvPr id="9" name="object 11"/>
            <p:cNvSpPr/>
            <p:nvPr/>
          </p:nvSpPr>
          <p:spPr>
            <a:xfrm>
              <a:off x="11047614" y="926037"/>
              <a:ext cx="212090" cy="2004060"/>
            </a:xfrm>
            <a:custGeom>
              <a:avLst/>
              <a:gdLst/>
              <a:ahLst/>
              <a:cxnLst/>
              <a:rect l="l" t="t" r="r" b="b"/>
              <a:pathLst>
                <a:path w="212090" h="2004060">
                  <a:moveTo>
                    <a:pt x="211957" y="0"/>
                  </a:moveTo>
                  <a:lnTo>
                    <a:pt x="0" y="0"/>
                  </a:lnTo>
                  <a:lnTo>
                    <a:pt x="0" y="2003493"/>
                  </a:lnTo>
                  <a:lnTo>
                    <a:pt x="211957" y="2003493"/>
                  </a:lnTo>
                  <a:lnTo>
                    <a:pt x="211957" y="0"/>
                  </a:lnTo>
                  <a:close/>
                </a:path>
              </a:pathLst>
            </a:custGeom>
            <a:solidFill>
              <a:srgbClr val="C9DAF8"/>
            </a:solidFill>
          </p:spPr>
          <p:txBody>
            <a:bodyPr wrap="square" lIns="0" tIns="0" rIns="0" bIns="0" rtlCol="0"/>
            <a:lstStyle/>
            <a:p>
              <a:endParaRPr/>
            </a:p>
          </p:txBody>
        </p:sp>
        <p:sp>
          <p:nvSpPr>
            <p:cNvPr id="10" name="object 12"/>
            <p:cNvSpPr/>
            <p:nvPr/>
          </p:nvSpPr>
          <p:spPr>
            <a:xfrm>
              <a:off x="11259572" y="187044"/>
              <a:ext cx="739140" cy="2742565"/>
            </a:xfrm>
            <a:custGeom>
              <a:avLst/>
              <a:gdLst/>
              <a:ahLst/>
              <a:cxnLst/>
              <a:rect l="l" t="t" r="r" b="b"/>
              <a:pathLst>
                <a:path w="739140" h="2742565">
                  <a:moveTo>
                    <a:pt x="738993" y="0"/>
                  </a:moveTo>
                  <a:lnTo>
                    <a:pt x="0" y="738992"/>
                  </a:lnTo>
                  <a:lnTo>
                    <a:pt x="0" y="2742486"/>
                  </a:lnTo>
                  <a:lnTo>
                    <a:pt x="738993" y="2003493"/>
                  </a:lnTo>
                  <a:lnTo>
                    <a:pt x="738993" y="0"/>
                  </a:lnTo>
                  <a:close/>
                </a:path>
              </a:pathLst>
            </a:custGeom>
            <a:solidFill>
              <a:srgbClr val="A2AFC7"/>
            </a:solidFill>
          </p:spPr>
          <p:txBody>
            <a:bodyPr wrap="square" lIns="0" tIns="0" rIns="0" bIns="0" rtlCol="0"/>
            <a:lstStyle/>
            <a:p>
              <a:endParaRPr/>
            </a:p>
          </p:txBody>
        </p:sp>
        <p:sp>
          <p:nvSpPr>
            <p:cNvPr id="11" name="object 13"/>
            <p:cNvSpPr/>
            <p:nvPr/>
          </p:nvSpPr>
          <p:spPr>
            <a:xfrm>
              <a:off x="11047614" y="187044"/>
              <a:ext cx="951230" cy="739140"/>
            </a:xfrm>
            <a:custGeom>
              <a:avLst/>
              <a:gdLst/>
              <a:ahLst/>
              <a:cxnLst/>
              <a:rect l="l" t="t" r="r" b="b"/>
              <a:pathLst>
                <a:path w="951229" h="739140">
                  <a:moveTo>
                    <a:pt x="950951" y="0"/>
                  </a:moveTo>
                  <a:lnTo>
                    <a:pt x="738993" y="0"/>
                  </a:lnTo>
                  <a:lnTo>
                    <a:pt x="0" y="738992"/>
                  </a:lnTo>
                  <a:lnTo>
                    <a:pt x="211957" y="738992"/>
                  </a:lnTo>
                  <a:lnTo>
                    <a:pt x="950951" y="0"/>
                  </a:lnTo>
                  <a:close/>
                </a:path>
              </a:pathLst>
            </a:custGeom>
            <a:solidFill>
              <a:srgbClr val="D4E1F9"/>
            </a:solidFill>
          </p:spPr>
          <p:txBody>
            <a:bodyPr wrap="square" lIns="0" tIns="0" rIns="0" bIns="0" rtlCol="0"/>
            <a:lstStyle/>
            <a:p>
              <a:endParaRPr/>
            </a:p>
          </p:txBody>
        </p:sp>
        <p:sp>
          <p:nvSpPr>
            <p:cNvPr id="12" name="object 14"/>
            <p:cNvSpPr/>
            <p:nvPr/>
          </p:nvSpPr>
          <p:spPr>
            <a:xfrm>
              <a:off x="11047614" y="187044"/>
              <a:ext cx="951230" cy="2742565"/>
            </a:xfrm>
            <a:custGeom>
              <a:avLst/>
              <a:gdLst/>
              <a:ahLst/>
              <a:cxnLst/>
              <a:rect l="l" t="t" r="r" b="b"/>
              <a:pathLst>
                <a:path w="951229" h="2742565">
                  <a:moveTo>
                    <a:pt x="0" y="738992"/>
                  </a:moveTo>
                  <a:lnTo>
                    <a:pt x="738993" y="0"/>
                  </a:lnTo>
                  <a:lnTo>
                    <a:pt x="950952" y="0"/>
                  </a:lnTo>
                  <a:lnTo>
                    <a:pt x="950952" y="2003493"/>
                  </a:lnTo>
                  <a:lnTo>
                    <a:pt x="211958" y="2742486"/>
                  </a:lnTo>
                  <a:lnTo>
                    <a:pt x="0" y="2742486"/>
                  </a:lnTo>
                  <a:lnTo>
                    <a:pt x="0" y="738992"/>
                  </a:lnTo>
                  <a:close/>
                </a:path>
                <a:path w="951229" h="2742565">
                  <a:moveTo>
                    <a:pt x="0" y="738992"/>
                  </a:moveTo>
                  <a:lnTo>
                    <a:pt x="211958" y="738992"/>
                  </a:lnTo>
                  <a:lnTo>
                    <a:pt x="950952" y="0"/>
                  </a:lnTo>
                </a:path>
                <a:path w="951229" h="2742565">
                  <a:moveTo>
                    <a:pt x="211958" y="738992"/>
                  </a:moveTo>
                  <a:lnTo>
                    <a:pt x="211958" y="2742486"/>
                  </a:lnTo>
                </a:path>
              </a:pathLst>
            </a:custGeom>
            <a:ln w="19050">
              <a:solidFill>
                <a:srgbClr val="000000"/>
              </a:solidFill>
            </a:ln>
          </p:spPr>
          <p:txBody>
            <a:bodyPr wrap="square" lIns="0" tIns="0" rIns="0" bIns="0" rtlCol="0"/>
            <a:lstStyle/>
            <a:p>
              <a:endParaRPr/>
            </a:p>
          </p:txBody>
        </p:sp>
      </p:grpSp>
      <p:sp>
        <p:nvSpPr>
          <p:cNvPr id="14" name="Rectangle 13"/>
          <p:cNvSpPr/>
          <p:nvPr/>
        </p:nvSpPr>
        <p:spPr>
          <a:xfrm>
            <a:off x="359999" y="1558326"/>
            <a:ext cx="7950623" cy="4521751"/>
          </a:xfrm>
          <a:prstGeom prst="rect">
            <a:avLst/>
          </a:prstGeom>
        </p:spPr>
        <p:txBody>
          <a:bodyPr wrap="square">
            <a:spAutoFit/>
          </a:bodyPr>
          <a:lstStyle/>
          <a:p>
            <a:pPr marL="12700">
              <a:lnSpc>
                <a:spcPct val="100000"/>
              </a:lnSpc>
              <a:spcBef>
                <a:spcPts val="100"/>
              </a:spcBef>
            </a:pPr>
            <a:r>
              <a:rPr lang="en-US" spc="-5" dirty="0">
                <a:cs typeface="Calibri" panose="020F0502020204030204"/>
              </a:rPr>
              <a:t>Input</a:t>
            </a:r>
            <a:r>
              <a:rPr lang="en-US" spc="-25" dirty="0">
                <a:cs typeface="Calibri" panose="020F0502020204030204"/>
              </a:rPr>
              <a:t> </a:t>
            </a:r>
            <a:r>
              <a:rPr lang="en-US" spc="-10" dirty="0">
                <a:cs typeface="Calibri" panose="020F0502020204030204"/>
              </a:rPr>
              <a:t>volume:</a:t>
            </a:r>
            <a:r>
              <a:rPr lang="en-US" spc="-15" dirty="0">
                <a:cs typeface="Calibri" panose="020F0502020204030204"/>
              </a:rPr>
              <a:t> </a:t>
            </a:r>
            <a:r>
              <a:rPr lang="en-US" dirty="0">
                <a:cs typeface="Calibri" panose="020F0502020204030204"/>
              </a:rPr>
              <a:t>3</a:t>
            </a:r>
            <a:r>
              <a:rPr lang="en-US" spc="-15" dirty="0">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r>
              <a:rPr lang="en-US" b="1" spc="-15" dirty="0">
                <a:solidFill>
                  <a:srgbClr val="4472C4"/>
                </a:solidFill>
                <a:cs typeface="Calibri" panose="020F0502020204030204"/>
              </a:rPr>
              <a:t> </a:t>
            </a:r>
            <a:r>
              <a:rPr lang="en-US" dirty="0">
                <a:cs typeface="Calibri" panose="020F0502020204030204"/>
              </a:rPr>
              <a:t>x</a:t>
            </a:r>
            <a:r>
              <a:rPr lang="en-US" spc="-10" dirty="0">
                <a:cs typeface="Calibri" panose="020F0502020204030204"/>
              </a:rPr>
              <a:t> </a:t>
            </a:r>
            <a:r>
              <a:rPr lang="en-US" b="1" dirty="0">
                <a:solidFill>
                  <a:srgbClr val="4472C4"/>
                </a:solidFill>
                <a:cs typeface="Calibri" panose="020F0502020204030204"/>
              </a:rPr>
              <a:t>32</a:t>
            </a:r>
            <a:endParaRPr lang="en-US" dirty="0">
              <a:cs typeface="Calibri" panose="020F0502020204030204"/>
            </a:endParaRPr>
          </a:p>
          <a:p>
            <a:pPr marL="12700">
              <a:lnSpc>
                <a:spcPct val="100000"/>
              </a:lnSpc>
              <a:spcBef>
                <a:spcPts val="10"/>
              </a:spcBef>
            </a:pPr>
            <a:r>
              <a:rPr lang="en-US" b="1" dirty="0">
                <a:solidFill>
                  <a:srgbClr val="C00000"/>
                </a:solidFill>
                <a:cs typeface="Calibri" panose="020F0502020204030204"/>
              </a:rPr>
              <a:t>10</a:t>
            </a:r>
            <a:r>
              <a:rPr lang="en-US" b="1" spc="-10" dirty="0">
                <a:solidFill>
                  <a:srgbClr val="C00000"/>
                </a:solidFill>
                <a:cs typeface="Calibri" panose="020F0502020204030204"/>
              </a:rPr>
              <a:t> </a:t>
            </a:r>
            <a:r>
              <a:rPr lang="en-US" b="1" spc="-5" dirty="0">
                <a:solidFill>
                  <a:srgbClr val="70AD47"/>
                </a:solidFill>
                <a:cs typeface="Calibri" panose="020F0502020204030204"/>
              </a:rPr>
              <a:t>5</a:t>
            </a:r>
            <a:r>
              <a:rPr lang="en-US" b="1" spc="-5" dirty="0">
                <a:cs typeface="Calibri" panose="020F0502020204030204"/>
              </a:rPr>
              <a:t>x</a:t>
            </a:r>
            <a:r>
              <a:rPr lang="en-US" b="1" spc="-5" dirty="0">
                <a:solidFill>
                  <a:srgbClr val="70AD47"/>
                </a:solidFill>
                <a:cs typeface="Calibri" panose="020F0502020204030204"/>
              </a:rPr>
              <a:t>5</a:t>
            </a:r>
            <a:r>
              <a:rPr lang="en-US" b="1" spc="-10" dirty="0">
                <a:solidFill>
                  <a:srgbClr val="70AD47"/>
                </a:solidFill>
                <a:cs typeface="Calibri" panose="020F0502020204030204"/>
              </a:rPr>
              <a:t> </a:t>
            </a:r>
            <a:r>
              <a:rPr lang="en-US" spc="-20" dirty="0">
                <a:cs typeface="Calibri" panose="020F0502020204030204"/>
              </a:rPr>
              <a:t>filters</a:t>
            </a:r>
            <a:r>
              <a:rPr lang="en-US" spc="-5" dirty="0">
                <a:cs typeface="Calibri" panose="020F0502020204030204"/>
              </a:rPr>
              <a:t> with</a:t>
            </a:r>
            <a:r>
              <a:rPr lang="en-US" spc="-10" dirty="0">
                <a:cs typeface="Calibri" panose="020F0502020204030204"/>
              </a:rPr>
              <a:t> stride</a:t>
            </a:r>
            <a:r>
              <a:rPr lang="en-US" spc="-35" dirty="0">
                <a:cs typeface="Calibri" panose="020F0502020204030204"/>
              </a:rPr>
              <a:t> </a:t>
            </a:r>
            <a:r>
              <a:rPr lang="en-US" b="1" dirty="0">
                <a:solidFill>
                  <a:srgbClr val="ED7D31"/>
                </a:solidFill>
                <a:cs typeface="Calibri" panose="020F0502020204030204"/>
              </a:rPr>
              <a:t>1</a:t>
            </a:r>
            <a:r>
              <a:rPr lang="en-US" dirty="0">
                <a:cs typeface="Calibri" panose="020F0502020204030204"/>
              </a:rPr>
              <a:t>,</a:t>
            </a:r>
            <a:r>
              <a:rPr lang="en-US" spc="-5" dirty="0">
                <a:cs typeface="Calibri" panose="020F0502020204030204"/>
              </a:rPr>
              <a:t> pad</a:t>
            </a:r>
            <a:r>
              <a:rPr lang="en-US" spc="-10" dirty="0">
                <a:cs typeface="Calibri" panose="020F0502020204030204"/>
              </a:rPr>
              <a:t> </a:t>
            </a:r>
            <a:r>
              <a:rPr lang="en-US" b="1" dirty="0">
                <a:solidFill>
                  <a:srgbClr val="7030A0"/>
                </a:solidFill>
                <a:cs typeface="Calibri" panose="020F0502020204030204"/>
              </a:rPr>
              <a:t>2</a:t>
            </a:r>
            <a:endParaRPr lang="en-US" dirty="0">
              <a:cs typeface="Calibri" panose="020F0502020204030204"/>
            </a:endParaRPr>
          </a:p>
          <a:p>
            <a:pPr>
              <a:lnSpc>
                <a:spcPct val="100000"/>
              </a:lnSpc>
              <a:spcBef>
                <a:spcPts val="40"/>
              </a:spcBef>
            </a:pPr>
            <a:endParaRPr lang="en-US" dirty="0">
              <a:cs typeface="Calibri" panose="020F0502020204030204"/>
            </a:endParaRPr>
          </a:p>
          <a:p>
            <a:pPr marL="12700" marR="5080">
              <a:lnSpc>
                <a:spcPts val="4300"/>
              </a:lnSpc>
            </a:pPr>
            <a:r>
              <a:rPr lang="en-US" spc="-5" dirty="0">
                <a:cs typeface="Calibri" panose="020F0502020204030204"/>
              </a:rPr>
              <a:t>Output </a:t>
            </a:r>
            <a:r>
              <a:rPr lang="en-US" spc="-10" dirty="0">
                <a:cs typeface="Calibri" panose="020F0502020204030204"/>
              </a:rPr>
              <a:t>volume </a:t>
            </a:r>
            <a:r>
              <a:rPr lang="en-US" spc="-20" dirty="0">
                <a:cs typeface="Calibri" panose="020F0502020204030204"/>
              </a:rPr>
              <a:t>size: </a:t>
            </a:r>
            <a:r>
              <a:rPr lang="en-US" dirty="0">
                <a:cs typeface="Calibri" panose="020F0502020204030204"/>
              </a:rPr>
              <a:t>10 x 32 x 32 </a:t>
            </a:r>
            <a:r>
              <a:rPr lang="en-US" spc="5" dirty="0">
                <a:cs typeface="Calibri" panose="020F0502020204030204"/>
              </a:rPr>
              <a:t> </a:t>
            </a:r>
          </a:p>
          <a:p>
            <a:pPr marL="12700" marR="1522730">
              <a:lnSpc>
                <a:spcPts val="4300"/>
              </a:lnSpc>
            </a:pPr>
            <a:r>
              <a:rPr lang="en-US" spc="-5" dirty="0">
                <a:cs typeface="Calibri" panose="020F0502020204030204"/>
              </a:rPr>
              <a:t>Number</a:t>
            </a:r>
            <a:r>
              <a:rPr lang="en-US" spc="-15" dirty="0">
                <a:cs typeface="Calibri" panose="020F0502020204030204"/>
              </a:rPr>
              <a:t> </a:t>
            </a:r>
            <a:r>
              <a:rPr lang="en-US" dirty="0">
                <a:cs typeface="Calibri" panose="020F0502020204030204"/>
              </a:rPr>
              <a:t>of </a:t>
            </a:r>
            <a:r>
              <a:rPr lang="en-US" spc="-10" dirty="0">
                <a:cs typeface="Calibri" panose="020F0502020204030204"/>
              </a:rPr>
              <a:t>learnable </a:t>
            </a:r>
            <a:r>
              <a:rPr lang="en-US" spc="-25" dirty="0">
                <a:cs typeface="Calibri" panose="020F0502020204030204"/>
              </a:rPr>
              <a:t>parameters:</a:t>
            </a:r>
            <a:r>
              <a:rPr lang="en-US" dirty="0">
                <a:cs typeface="Calibri" panose="020F0502020204030204"/>
              </a:rPr>
              <a:t> </a:t>
            </a:r>
            <a:r>
              <a:rPr lang="en-US" spc="-5" dirty="0">
                <a:cs typeface="Calibri" panose="020F0502020204030204"/>
              </a:rPr>
              <a:t>760 </a:t>
            </a:r>
          </a:p>
          <a:p>
            <a:pPr marL="12700" marR="3035935">
              <a:lnSpc>
                <a:spcPts val="4330"/>
              </a:lnSpc>
              <a:spcBef>
                <a:spcPts val="125"/>
              </a:spcBef>
            </a:pPr>
            <a:r>
              <a:rPr lang="en-US" spc="-5" dirty="0">
                <a:cs typeface="Calibri" panose="020F0502020204030204"/>
              </a:rPr>
              <a:t>Number</a:t>
            </a:r>
            <a:r>
              <a:rPr lang="en-US" spc="-10" dirty="0">
                <a:cs typeface="Calibri" panose="020F0502020204030204"/>
              </a:rPr>
              <a:t> </a:t>
            </a:r>
            <a:r>
              <a:rPr lang="en-US" dirty="0">
                <a:cs typeface="Calibri" panose="020F0502020204030204"/>
              </a:rPr>
              <a:t>of </a:t>
            </a:r>
            <a:r>
              <a:rPr lang="en-US" spc="-15" dirty="0">
                <a:cs typeface="Calibri" panose="020F0502020204030204"/>
              </a:rPr>
              <a:t>multiply-add</a:t>
            </a:r>
            <a:r>
              <a:rPr lang="en-US" spc="-10" dirty="0">
                <a:cs typeface="Calibri" panose="020F0502020204030204"/>
              </a:rPr>
              <a:t> </a:t>
            </a:r>
            <a:r>
              <a:rPr lang="en-US" spc="-15" dirty="0">
                <a:cs typeface="Calibri" panose="020F0502020204030204"/>
              </a:rPr>
              <a:t>operations:</a:t>
            </a:r>
            <a:r>
              <a:rPr lang="en-US" spc="-5" dirty="0">
                <a:cs typeface="Calibri" panose="020F0502020204030204"/>
              </a:rPr>
              <a:t> </a:t>
            </a:r>
            <a:r>
              <a:rPr lang="en-US" b="1" spc="-5" dirty="0">
                <a:cs typeface="Calibri" panose="020F0502020204030204"/>
              </a:rPr>
              <a:t>768,000</a:t>
            </a:r>
            <a:endParaRPr lang="en-US" dirty="0">
              <a:cs typeface="Calibri" panose="020F0502020204030204"/>
            </a:endParaRPr>
          </a:p>
          <a:p>
            <a:pPr marL="12700" marR="5080">
              <a:lnSpc>
                <a:spcPts val="4300"/>
              </a:lnSpc>
            </a:pPr>
            <a:r>
              <a:rPr lang="en-US" b="1" spc="-5" dirty="0">
                <a:solidFill>
                  <a:srgbClr val="4472C4"/>
                </a:solidFill>
                <a:cs typeface="Calibri" panose="020F0502020204030204"/>
              </a:rPr>
              <a:t>10*32*32 </a:t>
            </a:r>
            <a:r>
              <a:rPr lang="en-US" dirty="0">
                <a:cs typeface="Calibri" panose="020F0502020204030204"/>
              </a:rPr>
              <a:t>= 10,240 </a:t>
            </a:r>
            <a:r>
              <a:rPr lang="en-US" spc="-5" dirty="0">
                <a:cs typeface="Calibri" panose="020F0502020204030204"/>
              </a:rPr>
              <a:t>outputs; each output is the inner </a:t>
            </a:r>
            <a:r>
              <a:rPr lang="en-US" spc="-15" dirty="0">
                <a:cs typeface="Calibri" panose="020F0502020204030204"/>
              </a:rPr>
              <a:t>product </a:t>
            </a:r>
            <a:r>
              <a:rPr lang="en-US" spc="-800" dirty="0">
                <a:cs typeface="Calibri" panose="020F0502020204030204"/>
              </a:rPr>
              <a:t> </a:t>
            </a:r>
            <a:r>
              <a:rPr lang="en-US" dirty="0">
                <a:cs typeface="Calibri" panose="020F0502020204030204"/>
              </a:rPr>
              <a:t>of</a:t>
            </a:r>
            <a:r>
              <a:rPr lang="en-US" spc="-10" dirty="0">
                <a:cs typeface="Calibri" panose="020F0502020204030204"/>
              </a:rPr>
              <a:t> </a:t>
            </a:r>
            <a:r>
              <a:rPr lang="en-US" spc="-15" dirty="0">
                <a:cs typeface="Calibri" panose="020F0502020204030204"/>
              </a:rPr>
              <a:t>two</a:t>
            </a:r>
            <a:r>
              <a:rPr lang="en-US" spc="5" dirty="0">
                <a:cs typeface="Calibri" panose="020F0502020204030204"/>
              </a:rPr>
              <a:t> </a:t>
            </a:r>
            <a:r>
              <a:rPr lang="en-US" b="1" spc="-5" dirty="0">
                <a:solidFill>
                  <a:srgbClr val="C00000"/>
                </a:solidFill>
                <a:cs typeface="Calibri" panose="020F0502020204030204"/>
              </a:rPr>
              <a:t>3</a:t>
            </a:r>
            <a:r>
              <a:rPr lang="en-US" spc="-5" dirty="0">
                <a:cs typeface="Calibri" panose="020F0502020204030204"/>
              </a:rPr>
              <a:t>x</a:t>
            </a:r>
            <a:r>
              <a:rPr lang="en-US" b="1" spc="-5" dirty="0">
                <a:solidFill>
                  <a:srgbClr val="70AD47"/>
                </a:solidFill>
                <a:cs typeface="Calibri" panose="020F0502020204030204"/>
              </a:rPr>
              <a:t>5x5 </a:t>
            </a:r>
            <a:r>
              <a:rPr lang="en-US" spc="-20" dirty="0">
                <a:cs typeface="Calibri" panose="020F0502020204030204"/>
              </a:rPr>
              <a:t>tensors</a:t>
            </a:r>
            <a:r>
              <a:rPr lang="en-US" dirty="0">
                <a:cs typeface="Calibri" panose="020F0502020204030204"/>
              </a:rPr>
              <a:t> </a:t>
            </a:r>
            <a:r>
              <a:rPr lang="en-US" spc="-5" dirty="0">
                <a:cs typeface="Calibri" panose="020F0502020204030204"/>
              </a:rPr>
              <a:t>(75 elements); </a:t>
            </a:r>
            <a:r>
              <a:rPr lang="en-US" spc="-20" dirty="0">
                <a:cs typeface="Calibri" panose="020F0502020204030204"/>
              </a:rPr>
              <a:t>total</a:t>
            </a:r>
            <a:r>
              <a:rPr lang="en-US" spc="-5" dirty="0">
                <a:cs typeface="Calibri" panose="020F0502020204030204"/>
              </a:rPr>
              <a:t> </a:t>
            </a:r>
            <a:r>
              <a:rPr lang="en-US" dirty="0">
                <a:cs typeface="Calibri" panose="020F0502020204030204"/>
              </a:rPr>
              <a:t>=</a:t>
            </a:r>
            <a:r>
              <a:rPr lang="en-US" spc="-10" dirty="0">
                <a:cs typeface="Calibri" panose="020F0502020204030204"/>
              </a:rPr>
              <a:t> </a:t>
            </a:r>
            <a:r>
              <a:rPr lang="en-US" spc="-5" dirty="0">
                <a:cs typeface="Calibri" panose="020F0502020204030204"/>
              </a:rPr>
              <a:t>75*10240 </a:t>
            </a:r>
            <a:r>
              <a:rPr lang="en-US" dirty="0">
                <a:cs typeface="Calibri" panose="020F0502020204030204"/>
              </a:rPr>
              <a:t>=</a:t>
            </a:r>
            <a:r>
              <a:rPr lang="en-US" spc="-10" dirty="0">
                <a:cs typeface="Calibri" panose="020F0502020204030204"/>
              </a:rPr>
              <a:t> </a:t>
            </a:r>
            <a:r>
              <a:rPr lang="en-US" b="1" dirty="0">
                <a:cs typeface="Calibri" panose="020F0502020204030204"/>
              </a:rPr>
              <a:t>768K</a:t>
            </a:r>
            <a:endParaRPr lang="en-US" dirty="0">
              <a:cs typeface="Calibri" panose="020F0502020204030204"/>
            </a:endParaRPr>
          </a:p>
          <a:p>
            <a:pPr marL="12700" marR="1522730">
              <a:lnSpc>
                <a:spcPts val="4300"/>
              </a:lnSpc>
            </a:pPr>
            <a:endParaRPr lang="en-US" dirty="0">
              <a:cs typeface="Calibri" panose="020F0502020204030204"/>
            </a:endParaRPr>
          </a:p>
          <a:p>
            <a:pPr marL="12700">
              <a:lnSpc>
                <a:spcPct val="100000"/>
              </a:lnSpc>
              <a:spcBef>
                <a:spcPts val="5"/>
              </a:spcBef>
            </a:pPr>
            <a:endParaRPr lang="en-US" dirty="0">
              <a:cs typeface="Calibri" panose="020F0502020204030204"/>
            </a:endParaRPr>
          </a:p>
        </p:txBody>
      </p:sp>
      <p:sp>
        <p:nvSpPr>
          <p:cNvPr id="15" name="Rectangle 14"/>
          <p:cNvSpPr/>
          <p:nvPr/>
        </p:nvSpPr>
        <p:spPr>
          <a:xfrm>
            <a:off x="360000" y="332842"/>
            <a:ext cx="3793026" cy="584775"/>
          </a:xfrm>
          <a:prstGeom prst="rect">
            <a:avLst/>
          </a:prstGeom>
        </p:spPr>
        <p:txBody>
          <a:bodyPr wrap="none">
            <a:spAutoFit/>
          </a:bodyPr>
          <a:lstStyle/>
          <a:p>
            <a:r>
              <a:rPr lang="en-IN" sz="3200" b="1" dirty="0"/>
              <a:t>Convolution Example</a:t>
            </a:r>
          </a:p>
        </p:txBody>
      </p:sp>
    </p:spTree>
    <p:extLst>
      <p:ext uri="{BB962C8B-B14F-4D97-AF65-F5344CB8AC3E}">
        <p14:creationId xmlns:p14="http://schemas.microsoft.com/office/powerpoint/2010/main" val="313556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10680984-58DA-4B57-BE14-4BAFC6299C17}"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89FC9078-0026-40A7-81B8-2C39652A0B92}" type="slidenum">
              <a:rPr lang="en-US"/>
              <a:pPr/>
              <a:t>27</a:t>
            </a:fld>
            <a:endParaRPr lang="en-US"/>
          </a:p>
        </p:txBody>
      </p:sp>
      <p:sp>
        <p:nvSpPr>
          <p:cNvPr id="23556" name="Rectangle 2"/>
          <p:cNvSpPr>
            <a:spLocks noChangeArrowheads="1"/>
          </p:cNvSpPr>
          <p:nvPr/>
        </p:nvSpPr>
        <p:spPr bwMode="auto">
          <a:xfrm>
            <a:off x="438150" y="969963"/>
            <a:ext cx="11345863" cy="452437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FontTx/>
              <a:buNone/>
              <a:defRPr/>
            </a:pPr>
            <a:r>
              <a:rPr lang="en-US" altLang="en-US" sz="2800" b="1" dirty="0">
                <a:latin typeface="Bookman Old Style" panose="02050604050505020204" pitchFamily="18" charset="0"/>
                <a:cs typeface="Arial" panose="020B0604020202020204" pitchFamily="34" charset="0"/>
              </a:rPr>
              <a:t>Summary:</a:t>
            </a:r>
          </a:p>
          <a:p>
            <a:pPr>
              <a:lnSpc>
                <a:spcPct val="150000"/>
              </a:lnSpc>
              <a:spcBef>
                <a:spcPct val="0"/>
              </a:spcBef>
              <a:buFontTx/>
              <a:buNone/>
              <a:defRPr/>
            </a:pPr>
            <a:r>
              <a:rPr lang="en-US" altLang="en-US" sz="2400" dirty="0">
                <a:latin typeface="Bookman Old Style" panose="02050604050505020204" pitchFamily="18" charset="0"/>
                <a:cs typeface="Arial" panose="020B0604020202020204" pitchFamily="34" charset="0"/>
              </a:rPr>
              <a:t> </a:t>
            </a:r>
            <a:r>
              <a:rPr lang="en-US" altLang="en-US" sz="2000" dirty="0">
                <a:latin typeface="Bookman Old Style" panose="02050604050505020204" pitchFamily="18" charset="0"/>
                <a:cs typeface="Arial" panose="020B0604020202020204" pitchFamily="34" charset="0"/>
              </a:rPr>
              <a:t>To summarize, the </a:t>
            </a:r>
            <a:r>
              <a:rPr lang="en-US" altLang="en-US" sz="2000" dirty="0" err="1">
                <a:latin typeface="Bookman Old Style" panose="02050604050505020204" pitchFamily="18" charset="0"/>
                <a:cs typeface="Arial" panose="020B0604020202020204" pitchFamily="34" charset="0"/>
              </a:rPr>
              <a:t>Conv</a:t>
            </a:r>
            <a:r>
              <a:rPr lang="en-US" altLang="en-US" sz="2000" dirty="0">
                <a:latin typeface="Bookman Old Style" panose="02050604050505020204" pitchFamily="18" charset="0"/>
                <a:cs typeface="Arial" panose="020B0604020202020204" pitchFamily="34" charset="0"/>
              </a:rPr>
              <a:t> Layer:</a:t>
            </a:r>
          </a:p>
          <a:p>
            <a:pPr>
              <a:lnSpc>
                <a:spcPct val="150000"/>
              </a:lnSpc>
              <a:spcBef>
                <a:spcPct val="0"/>
              </a:spcBef>
              <a:defRPr/>
            </a:pPr>
            <a:r>
              <a:rPr lang="en-US" altLang="en-US" sz="2000" dirty="0">
                <a:latin typeface="Bookman Old Style" panose="02050604050505020204" pitchFamily="18" charset="0"/>
                <a:cs typeface="Arial" panose="020B0604020202020204" pitchFamily="34" charset="0"/>
              </a:rPr>
              <a:t>Accepts a volume of size W1×H1×D1</a:t>
            </a:r>
          </a:p>
          <a:p>
            <a:pPr>
              <a:lnSpc>
                <a:spcPct val="150000"/>
              </a:lnSpc>
              <a:spcBef>
                <a:spcPct val="0"/>
              </a:spcBef>
              <a:defRPr/>
            </a:pPr>
            <a:r>
              <a:rPr lang="en-US" altLang="en-US" sz="2000" dirty="0">
                <a:latin typeface="Bookman Old Style" panose="02050604050505020204" pitchFamily="18" charset="0"/>
                <a:cs typeface="Arial" panose="020B0604020202020204" pitchFamily="34" charset="0"/>
              </a:rPr>
              <a:t>Requires four hyper parameters: Number of filters </a:t>
            </a:r>
            <a:r>
              <a:rPr lang="en-US" altLang="en-US" sz="2000" b="1" dirty="0">
                <a:latin typeface="Bookman Old Style" panose="02050604050505020204" pitchFamily="18" charset="0"/>
                <a:cs typeface="Arial" panose="020B0604020202020204" pitchFamily="34" charset="0"/>
              </a:rPr>
              <a:t>K</a:t>
            </a:r>
            <a:r>
              <a:rPr lang="en-US" altLang="en-US" sz="2000" dirty="0">
                <a:latin typeface="Bookman Old Style" panose="02050604050505020204" pitchFamily="18" charset="0"/>
                <a:cs typeface="Arial" panose="020B0604020202020204" pitchFamily="34" charset="0"/>
              </a:rPr>
              <a:t>, their filter size </a:t>
            </a:r>
            <a:r>
              <a:rPr lang="en-US" altLang="en-US" sz="2000" b="1" dirty="0">
                <a:latin typeface="Bookman Old Style" panose="02050604050505020204" pitchFamily="18" charset="0"/>
                <a:cs typeface="Arial" panose="020B0604020202020204" pitchFamily="34" charset="0"/>
              </a:rPr>
              <a:t>F</a:t>
            </a:r>
            <a:r>
              <a:rPr lang="en-US" altLang="en-US" sz="2000" dirty="0">
                <a:latin typeface="Bookman Old Style" panose="02050604050505020204" pitchFamily="18" charset="0"/>
                <a:cs typeface="Arial" panose="020B0604020202020204" pitchFamily="34" charset="0"/>
              </a:rPr>
              <a:t>, the stride </a:t>
            </a:r>
            <a:r>
              <a:rPr lang="en-US" altLang="en-US" sz="2000" b="1" dirty="0">
                <a:latin typeface="Bookman Old Style" panose="02050604050505020204" pitchFamily="18" charset="0"/>
                <a:cs typeface="Arial" panose="020B0604020202020204" pitchFamily="34" charset="0"/>
              </a:rPr>
              <a:t>S</a:t>
            </a:r>
            <a:r>
              <a:rPr lang="en-US" altLang="en-US" sz="2000" dirty="0">
                <a:latin typeface="Bookman Old Style" panose="02050604050505020204" pitchFamily="18" charset="0"/>
                <a:cs typeface="Arial" panose="020B0604020202020204" pitchFamily="34" charset="0"/>
              </a:rPr>
              <a:t>, the amount of zero padding </a:t>
            </a:r>
            <a:r>
              <a:rPr lang="en-US" altLang="en-US" sz="2000" b="1" dirty="0">
                <a:latin typeface="Bookman Old Style" panose="02050604050505020204" pitchFamily="18" charset="0"/>
                <a:cs typeface="Arial" panose="020B0604020202020204" pitchFamily="34" charset="0"/>
              </a:rPr>
              <a:t>P</a:t>
            </a:r>
            <a:r>
              <a:rPr lang="en-US" altLang="en-US" sz="2000" dirty="0">
                <a:latin typeface="Bookman Old Style" panose="02050604050505020204" pitchFamily="18" charset="0"/>
                <a:cs typeface="Arial" panose="020B0604020202020204" pitchFamily="34" charset="0"/>
              </a:rPr>
              <a:t>. </a:t>
            </a:r>
          </a:p>
          <a:p>
            <a:pPr>
              <a:lnSpc>
                <a:spcPct val="150000"/>
              </a:lnSpc>
              <a:spcBef>
                <a:spcPct val="0"/>
              </a:spcBef>
              <a:defRPr/>
            </a:pPr>
            <a:r>
              <a:rPr lang="en-US" altLang="en-US" sz="2000" dirty="0">
                <a:latin typeface="Bookman Old Style" panose="02050604050505020204" pitchFamily="18" charset="0"/>
                <a:cs typeface="Arial" panose="020B0604020202020204" pitchFamily="34" charset="0"/>
              </a:rPr>
              <a:t>Produces a volume of size W2×H2×D2 where:</a:t>
            </a:r>
          </a:p>
          <a:p>
            <a:pPr>
              <a:lnSpc>
                <a:spcPct val="150000"/>
              </a:lnSpc>
              <a:spcBef>
                <a:spcPct val="0"/>
              </a:spcBef>
              <a:buFontTx/>
              <a:buNone/>
              <a:defRPr/>
            </a:pPr>
            <a:r>
              <a:rPr lang="en-US" altLang="en-US" sz="2000" dirty="0">
                <a:latin typeface="Bookman Old Style" panose="02050604050505020204" pitchFamily="18" charset="0"/>
                <a:cs typeface="Arial" panose="020B0604020202020204" pitchFamily="34" charset="0"/>
              </a:rPr>
              <a:t>	— W2=(W1−F+2P)/S+1</a:t>
            </a:r>
          </a:p>
          <a:p>
            <a:pPr>
              <a:lnSpc>
                <a:spcPct val="150000"/>
              </a:lnSpc>
              <a:spcBef>
                <a:spcPct val="0"/>
              </a:spcBef>
              <a:buFontTx/>
              <a:buNone/>
              <a:defRPr/>
            </a:pPr>
            <a:r>
              <a:rPr lang="en-US" altLang="en-US" sz="2000" dirty="0">
                <a:latin typeface="Bookman Old Style" panose="02050604050505020204" pitchFamily="18" charset="0"/>
                <a:cs typeface="Arial" panose="020B0604020202020204" pitchFamily="34" charset="0"/>
              </a:rPr>
              <a:t>	— H2=(H1−F+2P)/S+1 (i.e. width and height are computed equally by symmetry)</a:t>
            </a:r>
          </a:p>
          <a:p>
            <a:pPr>
              <a:lnSpc>
                <a:spcPct val="150000"/>
              </a:lnSpc>
              <a:spcBef>
                <a:spcPct val="0"/>
              </a:spcBef>
              <a:buFontTx/>
              <a:buNone/>
              <a:defRPr/>
            </a:pPr>
            <a:r>
              <a:rPr lang="en-US" altLang="en-US" sz="2000" dirty="0">
                <a:latin typeface="Bookman Old Style" panose="02050604050505020204" pitchFamily="18" charset="0"/>
                <a:cs typeface="Arial" panose="020B0604020202020204" pitchFamily="34" charset="0"/>
              </a:rPr>
              <a:t>	— D2=K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ChangeArrowheads="1"/>
          </p:cNvSpPr>
          <p:nvPr/>
        </p:nvSpPr>
        <p:spPr bwMode="auto">
          <a:xfrm>
            <a:off x="322263" y="584200"/>
            <a:ext cx="11436350" cy="126047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FontTx/>
              <a:buNone/>
              <a:defRPr/>
            </a:pPr>
            <a:r>
              <a:rPr lang="en-US" altLang="en-US" sz="2400" b="1" dirty="0" err="1">
                <a:latin typeface="Bookman Old Style" panose="02050604050505020204" pitchFamily="18" charset="0"/>
                <a:cs typeface="Arial" panose="020B0604020202020204" pitchFamily="34" charset="0"/>
              </a:rPr>
              <a:t>ReLU</a:t>
            </a:r>
            <a:r>
              <a:rPr lang="en-US" altLang="en-US" sz="2400" b="1" dirty="0">
                <a:latin typeface="Bookman Old Style" panose="02050604050505020204" pitchFamily="18" charset="0"/>
                <a:cs typeface="Arial" panose="020B0604020202020204" pitchFamily="34" charset="0"/>
              </a:rPr>
              <a:t>(Rectified Linear Unit):</a:t>
            </a:r>
          </a:p>
          <a:p>
            <a:pPr>
              <a:spcBef>
                <a:spcPct val="0"/>
              </a:spcBef>
              <a:buFontTx/>
              <a:buNone/>
              <a:defRPr/>
            </a:pPr>
            <a:r>
              <a:rPr lang="en-US" altLang="en-US" sz="2000" dirty="0">
                <a:latin typeface="Bookman Old Style" panose="02050604050505020204" pitchFamily="18" charset="0"/>
                <a:cs typeface="Arial" panose="020B0604020202020204" pitchFamily="34" charset="0"/>
              </a:rPr>
              <a:t>An additional operation called </a:t>
            </a:r>
            <a:r>
              <a:rPr lang="en-US" altLang="en-US" sz="2000" dirty="0" err="1">
                <a:latin typeface="Bookman Old Style" panose="02050604050505020204" pitchFamily="18" charset="0"/>
                <a:cs typeface="Arial" panose="020B0604020202020204" pitchFamily="34" charset="0"/>
              </a:rPr>
              <a:t>ReLU</a:t>
            </a:r>
            <a:r>
              <a:rPr lang="en-US" altLang="en-US" sz="2000" dirty="0">
                <a:latin typeface="Bookman Old Style" panose="02050604050505020204" pitchFamily="18" charset="0"/>
                <a:cs typeface="Arial" panose="020B0604020202020204" pitchFamily="34" charset="0"/>
              </a:rPr>
              <a:t> has been used after every Convolution operation. </a:t>
            </a:r>
            <a:r>
              <a:rPr lang="en-US" altLang="en-US" sz="2000" dirty="0" err="1">
                <a:latin typeface="Bookman Old Style" panose="02050604050505020204" pitchFamily="18" charset="0"/>
                <a:cs typeface="Arial" panose="020B0604020202020204" pitchFamily="34" charset="0"/>
              </a:rPr>
              <a:t>ReLU</a:t>
            </a:r>
            <a:r>
              <a:rPr lang="en-US" altLang="en-US" sz="2000" dirty="0">
                <a:latin typeface="Bookman Old Style" panose="02050604050505020204" pitchFamily="18" charset="0"/>
                <a:cs typeface="Arial" panose="020B0604020202020204" pitchFamily="34" charset="0"/>
              </a:rPr>
              <a:t> is a non- linear operation</a:t>
            </a:r>
          </a:p>
        </p:txBody>
      </p:sp>
      <p:pic>
        <p:nvPicPr>
          <p:cNvPr id="21507" name="Picture 2"/>
          <p:cNvPicPr>
            <a:picLocks noChangeAspect="1" noChangeArrowheads="1"/>
          </p:cNvPicPr>
          <p:nvPr/>
        </p:nvPicPr>
        <p:blipFill>
          <a:blip r:embed="rId2"/>
          <a:srcRect/>
          <a:stretch>
            <a:fillRect/>
          </a:stretch>
        </p:blipFill>
        <p:spPr bwMode="auto">
          <a:xfrm>
            <a:off x="1955800" y="2120900"/>
            <a:ext cx="6765925" cy="2116138"/>
          </a:xfrm>
          <a:prstGeom prst="rect">
            <a:avLst/>
          </a:prstGeom>
          <a:noFill/>
          <a:ln w="9525">
            <a:noFill/>
            <a:miter lim="800000"/>
            <a:headEnd/>
            <a:tailEnd/>
          </a:ln>
        </p:spPr>
      </p:pic>
      <p:sp>
        <p:nvSpPr>
          <p:cNvPr id="21508" name="Rectangle 2"/>
          <p:cNvSpPr>
            <a:spLocks noChangeArrowheads="1"/>
          </p:cNvSpPr>
          <p:nvPr/>
        </p:nvSpPr>
        <p:spPr bwMode="auto">
          <a:xfrm>
            <a:off x="3906838" y="4186238"/>
            <a:ext cx="3233737" cy="368300"/>
          </a:xfrm>
          <a:prstGeom prst="rect">
            <a:avLst/>
          </a:prstGeom>
          <a:noFill/>
          <a:ln w="9525">
            <a:noFill/>
            <a:miter lim="800000"/>
            <a:headEnd/>
            <a:tailEnd/>
          </a:ln>
        </p:spPr>
        <p:txBody>
          <a:bodyPr>
            <a:spAutoFit/>
          </a:bodyPr>
          <a:lstStyle/>
          <a:p>
            <a:r>
              <a:rPr lang="en-IN" altLang="en-US">
                <a:latin typeface="Arial" pitchFamily="34" charset="0"/>
                <a:cs typeface="Arial" pitchFamily="34" charset="0"/>
              </a:rPr>
              <a:t>Rectified Linear Unit function</a:t>
            </a:r>
          </a:p>
        </p:txBody>
      </p:sp>
      <p:sp>
        <p:nvSpPr>
          <p:cNvPr id="24581" name="Rectangle 3"/>
          <p:cNvSpPr>
            <a:spLocks noChangeArrowheads="1"/>
          </p:cNvSpPr>
          <p:nvPr/>
        </p:nvSpPr>
        <p:spPr bwMode="auto">
          <a:xfrm>
            <a:off x="322263" y="4873625"/>
            <a:ext cx="11436350" cy="163195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defRPr/>
            </a:pPr>
            <a:r>
              <a:rPr lang="en-US" altLang="en-US" sz="2000" dirty="0" err="1">
                <a:latin typeface="Bookman Old Style" panose="02050604050505020204" pitchFamily="18" charset="0"/>
                <a:cs typeface="Arial" panose="020B0604020202020204" pitchFamily="34" charset="0"/>
              </a:rPr>
              <a:t>ReLU</a:t>
            </a:r>
            <a:r>
              <a:rPr lang="en-US" altLang="en-US" sz="2000" dirty="0">
                <a:latin typeface="Bookman Old Style" panose="02050604050505020204" pitchFamily="18" charset="0"/>
                <a:cs typeface="Arial" panose="020B0604020202020204" pitchFamily="34" charset="0"/>
              </a:rPr>
              <a:t> is an element wise operation (applied per pixel) and replaces all negative pixel values in the feature map by zero. The purpose of </a:t>
            </a:r>
            <a:r>
              <a:rPr lang="en-US" altLang="en-US" sz="2000" dirty="0" err="1">
                <a:latin typeface="Bookman Old Style" panose="02050604050505020204" pitchFamily="18" charset="0"/>
                <a:cs typeface="Arial" panose="020B0604020202020204" pitchFamily="34" charset="0"/>
              </a:rPr>
              <a:t>ReLU</a:t>
            </a:r>
            <a:r>
              <a:rPr lang="en-US" altLang="en-US" sz="2000" dirty="0">
                <a:latin typeface="Bookman Old Style" panose="02050604050505020204" pitchFamily="18" charset="0"/>
                <a:cs typeface="Arial" panose="020B0604020202020204" pitchFamily="34" charset="0"/>
              </a:rPr>
              <a:t> is to introduce non-linearity in our </a:t>
            </a:r>
            <a:r>
              <a:rPr lang="en-US" altLang="en-US" sz="2000" dirty="0" err="1">
                <a:latin typeface="Bookman Old Style" panose="02050604050505020204" pitchFamily="18" charset="0"/>
                <a:cs typeface="Arial" panose="020B0604020202020204" pitchFamily="34" charset="0"/>
              </a:rPr>
              <a:t>ConvNet</a:t>
            </a:r>
            <a:r>
              <a:rPr lang="en-US" altLang="en-US" sz="2000" dirty="0">
                <a:latin typeface="Bookman Old Style" panose="02050604050505020204" pitchFamily="18" charset="0"/>
                <a:cs typeface="Arial" panose="020B0604020202020204" pitchFamily="34" charset="0"/>
              </a:rPr>
              <a:t>, since most of the real-world data we would want our </a:t>
            </a:r>
            <a:r>
              <a:rPr lang="en-US" altLang="en-US" sz="2000" dirty="0" err="1">
                <a:latin typeface="Bookman Old Style" panose="02050604050505020204" pitchFamily="18" charset="0"/>
                <a:cs typeface="Arial" panose="020B0604020202020204" pitchFamily="34" charset="0"/>
              </a:rPr>
              <a:t>ConvNet</a:t>
            </a:r>
            <a:r>
              <a:rPr lang="en-US" altLang="en-US" sz="2000" dirty="0">
                <a:latin typeface="Bookman Old Style" panose="02050604050505020204" pitchFamily="18" charset="0"/>
                <a:cs typeface="Arial" panose="020B0604020202020204" pitchFamily="34" charset="0"/>
              </a:rPr>
              <a:t> to learn would be non-linear (Convolution is a linear operation — element wise matrix multiplication and addition, so we account for non-linearity by introducing a non-linear function like </a:t>
            </a:r>
            <a:r>
              <a:rPr lang="en-US" altLang="en-US" sz="2000" dirty="0" err="1">
                <a:latin typeface="Bookman Old Style" panose="02050604050505020204" pitchFamily="18" charset="0"/>
                <a:cs typeface="Arial" panose="020B0604020202020204" pitchFamily="34" charset="0"/>
              </a:rPr>
              <a:t>ReLU</a:t>
            </a:r>
            <a:r>
              <a:rPr lang="en-US" altLang="en-US" sz="2000" dirty="0">
                <a:latin typeface="Bookman Old Style" panose="02050604050505020204" pitchFamily="18" charset="0"/>
                <a:cs typeface="Arial" panose="020B0604020202020204" pitchFamily="34" charset="0"/>
              </a:rPr>
              <a:t>).</a:t>
            </a:r>
            <a:endParaRPr lang="en-IN" altLang="en-US" sz="2000" dirty="0">
              <a:latin typeface="Bookman Old Style" panose="02050604050505020204" pitchFamily="18"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1814513" y="1539875"/>
            <a:ext cx="8562975" cy="3205163"/>
          </a:xfrm>
          <a:prstGeom prst="rect">
            <a:avLst/>
          </a:prstGeom>
          <a:noFill/>
          <a:ln w="9525">
            <a:noFill/>
            <a:miter lim="800000"/>
            <a:headEnd/>
            <a:tailEnd/>
          </a:ln>
        </p:spPr>
      </p:pic>
      <p:sp>
        <p:nvSpPr>
          <p:cNvPr id="22531" name="Rectangle 1"/>
          <p:cNvSpPr>
            <a:spLocks noChangeArrowheads="1"/>
          </p:cNvSpPr>
          <p:nvPr/>
        </p:nvSpPr>
        <p:spPr bwMode="auto">
          <a:xfrm>
            <a:off x="2638425" y="4973638"/>
            <a:ext cx="7434263" cy="461962"/>
          </a:xfrm>
          <a:prstGeom prst="rect">
            <a:avLst/>
          </a:prstGeom>
          <a:noFill/>
          <a:ln w="9525">
            <a:noFill/>
            <a:miter lim="800000"/>
            <a:headEnd/>
            <a:tailEnd/>
          </a:ln>
        </p:spPr>
        <p:txBody>
          <a:bodyPr>
            <a:spAutoFit/>
          </a:bodyPr>
          <a:lstStyle/>
          <a:p>
            <a:r>
              <a:rPr lang="en-US" altLang="en-US" sz="2400" b="1">
                <a:latin typeface="Arial" pitchFamily="34" charset="0"/>
                <a:cs typeface="Arial" pitchFamily="34" charset="0"/>
              </a:rPr>
              <a:t>Left:</a:t>
            </a:r>
            <a:r>
              <a:rPr lang="en-US" altLang="en-US" sz="2400">
                <a:latin typeface="Arial" pitchFamily="34" charset="0"/>
                <a:cs typeface="Arial" pitchFamily="34" charset="0"/>
              </a:rPr>
              <a:t>before ReLU applied.,</a:t>
            </a:r>
            <a:r>
              <a:rPr lang="en-US" altLang="en-US" sz="2400" b="1">
                <a:latin typeface="Arial" pitchFamily="34" charset="0"/>
                <a:cs typeface="Arial" pitchFamily="34" charset="0"/>
              </a:rPr>
              <a:t>Right</a:t>
            </a:r>
            <a:r>
              <a:rPr lang="en-US" altLang="en-US" sz="2400">
                <a:latin typeface="Arial" pitchFamily="34" charset="0"/>
                <a:cs typeface="Arial" pitchFamily="34" charset="0"/>
              </a:rPr>
              <a:t>:after ReLU applied</a:t>
            </a:r>
            <a:endParaRPr lang="en-IN" altLang="en-US" sz="2400">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10680984-58DA-4B57-BE14-4BAFC6299C17}"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B434BB60-5BF9-49CE-BAFF-34D875A225F7}" type="slidenum">
              <a:rPr lang="en-US"/>
              <a:pPr/>
              <a:t>3</a:t>
            </a:fld>
            <a:endParaRPr lang="en-US"/>
          </a:p>
        </p:txBody>
      </p:sp>
      <p:pic>
        <p:nvPicPr>
          <p:cNvPr id="3076" name="Picture 2"/>
          <p:cNvPicPr>
            <a:picLocks noChangeAspect="1" noChangeArrowheads="1"/>
          </p:cNvPicPr>
          <p:nvPr/>
        </p:nvPicPr>
        <p:blipFill>
          <a:blip r:embed="rId2"/>
          <a:srcRect/>
          <a:stretch>
            <a:fillRect/>
          </a:stretch>
        </p:blipFill>
        <p:spPr bwMode="auto">
          <a:xfrm>
            <a:off x="703263" y="1625600"/>
            <a:ext cx="10721975" cy="3654425"/>
          </a:xfrm>
          <a:prstGeom prst="rect">
            <a:avLst/>
          </a:prstGeom>
          <a:noFill/>
          <a:ln w="9525">
            <a:noFill/>
            <a:miter lim="800000"/>
            <a:headEnd/>
            <a:tailEnd/>
          </a:ln>
        </p:spPr>
      </p:pic>
      <p:sp>
        <p:nvSpPr>
          <p:cNvPr id="4101" name="Rectangle 3"/>
          <p:cNvSpPr>
            <a:spLocks noChangeArrowheads="1"/>
          </p:cNvSpPr>
          <p:nvPr/>
        </p:nvSpPr>
        <p:spPr bwMode="auto">
          <a:xfrm>
            <a:off x="349250" y="327025"/>
            <a:ext cx="3240088" cy="461963"/>
          </a:xfrm>
          <a:prstGeom prst="rect">
            <a:avLst/>
          </a:prstGeom>
          <a:solidFill>
            <a:schemeClr val="accent6">
              <a:lumMod val="20000"/>
              <a:lumOff val="80000"/>
            </a:schemeClr>
          </a:solidFill>
          <a:ln w="9525">
            <a:solidFill>
              <a:schemeClr val="accent6">
                <a:lumMod val="75000"/>
              </a:schemeClr>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IN" altLang="en-US" sz="2400" b="1" dirty="0">
                <a:solidFill>
                  <a:srgbClr val="222222"/>
                </a:solidFill>
                <a:latin typeface="Bookman Old Style" panose="02050604050505020204" pitchFamily="18" charset="0"/>
                <a:cs typeface="Arial" panose="020B0604020202020204" pitchFamily="34" charset="0"/>
              </a:rPr>
              <a:t>The Problem Space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ChangeArrowheads="1"/>
          </p:cNvSpPr>
          <p:nvPr/>
        </p:nvSpPr>
        <p:spPr bwMode="auto">
          <a:xfrm>
            <a:off x="322263" y="1228725"/>
            <a:ext cx="11383962" cy="1322388"/>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defRPr/>
            </a:pPr>
            <a:r>
              <a:rPr lang="en-US" altLang="en-US" sz="2000" dirty="0">
                <a:latin typeface="Bookman Old Style" panose="02050604050505020204" pitchFamily="18" charset="0"/>
                <a:cs typeface="Arial" panose="020B0604020202020204" pitchFamily="34" charset="0"/>
              </a:rPr>
              <a:t>In this phase the dimensionality of </a:t>
            </a:r>
            <a:r>
              <a:rPr lang="en-US" altLang="en-US" sz="2000" dirty="0" err="1">
                <a:latin typeface="Bookman Old Style" panose="02050604050505020204" pitchFamily="18" charset="0"/>
                <a:cs typeface="Arial" panose="020B0604020202020204" pitchFamily="34" charset="0"/>
              </a:rPr>
              <a:t>conv.layer</a:t>
            </a:r>
            <a:r>
              <a:rPr lang="en-US" altLang="en-US" sz="2000" dirty="0">
                <a:latin typeface="Bookman Old Style" panose="02050604050505020204" pitchFamily="18" charset="0"/>
                <a:cs typeface="Arial" panose="020B0604020202020204" pitchFamily="34" charset="0"/>
              </a:rPr>
              <a:t> or feature map gets reduced keeping the important information. sometimes this spatial pooling is also called </a:t>
            </a:r>
            <a:r>
              <a:rPr lang="en-US" altLang="en-US" sz="2000" b="1" dirty="0" err="1">
                <a:latin typeface="Bookman Old Style" panose="02050604050505020204" pitchFamily="18" charset="0"/>
                <a:cs typeface="Arial" panose="020B0604020202020204" pitchFamily="34" charset="0"/>
              </a:rPr>
              <a:t>Downsampling</a:t>
            </a:r>
            <a:r>
              <a:rPr lang="en-US" altLang="en-US" sz="2000" dirty="0">
                <a:latin typeface="Bookman Old Style" panose="02050604050505020204" pitchFamily="18" charset="0"/>
                <a:cs typeface="Arial" panose="020B0604020202020204" pitchFamily="34" charset="0"/>
              </a:rPr>
              <a:t> or </a:t>
            </a:r>
            <a:r>
              <a:rPr lang="en-US" altLang="en-US" sz="2000" b="1" dirty="0">
                <a:latin typeface="Bookman Old Style" panose="02050604050505020204" pitchFamily="18" charset="0"/>
                <a:cs typeface="Arial" panose="020B0604020202020204" pitchFamily="34" charset="0"/>
              </a:rPr>
              <a:t>subsampling</a:t>
            </a:r>
            <a:r>
              <a:rPr lang="en-US" altLang="en-US" sz="2000" dirty="0">
                <a:latin typeface="Bookman Old Style" panose="02050604050505020204" pitchFamily="18" charset="0"/>
                <a:cs typeface="Arial" panose="020B0604020202020204" pitchFamily="34" charset="0"/>
              </a:rPr>
              <a:t>. This pooling layers may be Max pooling, </a:t>
            </a:r>
            <a:r>
              <a:rPr lang="en-US" altLang="en-US" sz="2000" dirty="0" err="1">
                <a:latin typeface="Bookman Old Style" panose="02050604050505020204" pitchFamily="18" charset="0"/>
                <a:cs typeface="Arial" panose="020B0604020202020204" pitchFamily="34" charset="0"/>
              </a:rPr>
              <a:t>Avg</a:t>
            </a:r>
            <a:r>
              <a:rPr lang="en-US" altLang="en-US" sz="2000" dirty="0">
                <a:latin typeface="Bookman Old Style" panose="02050604050505020204" pitchFamily="18" charset="0"/>
                <a:cs typeface="Arial" panose="020B0604020202020204" pitchFamily="34" charset="0"/>
              </a:rPr>
              <a:t> pooling, sum pooling. Mostly Max pooling is used.</a:t>
            </a:r>
          </a:p>
        </p:txBody>
      </p:sp>
      <p:pic>
        <p:nvPicPr>
          <p:cNvPr id="23555" name="Picture 2"/>
          <p:cNvPicPr>
            <a:picLocks noChangeAspect="1" noChangeArrowheads="1"/>
          </p:cNvPicPr>
          <p:nvPr/>
        </p:nvPicPr>
        <p:blipFill>
          <a:blip r:embed="rId2"/>
          <a:srcRect/>
          <a:stretch>
            <a:fillRect/>
          </a:stretch>
        </p:blipFill>
        <p:spPr bwMode="auto">
          <a:xfrm>
            <a:off x="1903413" y="2921000"/>
            <a:ext cx="7978775" cy="3432175"/>
          </a:xfrm>
          <a:prstGeom prst="rect">
            <a:avLst/>
          </a:prstGeom>
          <a:noFill/>
          <a:ln w="9525">
            <a:noFill/>
            <a:miter lim="800000"/>
            <a:headEnd/>
            <a:tailEnd/>
          </a:ln>
        </p:spPr>
      </p:pic>
      <p:sp>
        <p:nvSpPr>
          <p:cNvPr id="23556" name="Rectangle 2"/>
          <p:cNvSpPr>
            <a:spLocks noChangeArrowheads="1"/>
          </p:cNvSpPr>
          <p:nvPr/>
        </p:nvSpPr>
        <p:spPr bwMode="auto">
          <a:xfrm>
            <a:off x="4513263" y="6353175"/>
            <a:ext cx="3698875" cy="369888"/>
          </a:xfrm>
          <a:prstGeom prst="rect">
            <a:avLst/>
          </a:prstGeom>
          <a:noFill/>
          <a:ln w="9525">
            <a:noFill/>
            <a:miter lim="800000"/>
            <a:headEnd/>
            <a:tailEnd/>
          </a:ln>
        </p:spPr>
        <p:txBody>
          <a:bodyPr wrap="none">
            <a:spAutoFit/>
          </a:bodyPr>
          <a:lstStyle/>
          <a:p>
            <a:r>
              <a:rPr lang="en-US" altLang="en-US">
                <a:latin typeface="Arial" pitchFamily="34" charset="0"/>
                <a:cs typeface="Arial" pitchFamily="34" charset="0"/>
              </a:rPr>
              <a:t>Max pooling on ReLU feature map</a:t>
            </a:r>
            <a:endParaRPr lang="en-IN" altLang="en-US">
              <a:latin typeface="Arial" pitchFamily="34" charset="0"/>
              <a:cs typeface="Arial" pitchFamily="34" charset="0"/>
            </a:endParaRPr>
          </a:p>
        </p:txBody>
      </p:sp>
      <p:sp>
        <p:nvSpPr>
          <p:cNvPr id="6" name="Rounded Rectangle 5"/>
          <p:cNvSpPr/>
          <p:nvPr/>
        </p:nvSpPr>
        <p:spPr>
          <a:xfrm>
            <a:off x="417513" y="504825"/>
            <a:ext cx="2338387" cy="538163"/>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anchor="ctr"/>
          <a:lstStyle/>
          <a:p>
            <a:pPr algn="just">
              <a:defRPr/>
            </a:pPr>
            <a:r>
              <a:rPr lang="en-US" altLang="en-US" sz="2400" b="1" dirty="0">
                <a:latin typeface="Bookman Old Style" panose="02050604050505020204" pitchFamily="18" charset="0"/>
                <a:cs typeface="Arial" panose="020B0604020202020204" pitchFamily="34" charset="0"/>
              </a:rPr>
              <a:t>Pooling layer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4320" y="1319513"/>
            <a:ext cx="9721250" cy="4985980"/>
          </a:xfrm>
          <a:prstGeom prst="rect">
            <a:avLst/>
          </a:prstGeom>
          <a:noFill/>
        </p:spPr>
        <p:txBody>
          <a:bodyPr wrap="square" rtlCol="0">
            <a:spAutoFit/>
          </a:bodyPr>
          <a:lstStyle/>
          <a:p>
            <a:r>
              <a:rPr lang="en-US" sz="2000" dirty="0">
                <a:solidFill>
                  <a:schemeClr val="accent1"/>
                </a:solidFill>
              </a:rPr>
              <a:t>Invariance:</a:t>
            </a:r>
          </a:p>
          <a:p>
            <a:pPr marL="800100" lvl="1" indent="-342900">
              <a:buFont typeface="Arial" panose="020B0604020202020204" pitchFamily="34" charset="0"/>
              <a:buChar char="•"/>
            </a:pPr>
            <a:r>
              <a:rPr lang="en-US" sz="2000" dirty="0"/>
              <a:t>Pooling helps to make the representation become approximately invariant to small translations of the input. </a:t>
            </a:r>
          </a:p>
          <a:p>
            <a:pPr marL="800100" lvl="1" indent="-342900">
              <a:buFont typeface="Arial" panose="020B0604020202020204" pitchFamily="34" charset="0"/>
              <a:buChar char="•"/>
            </a:pPr>
            <a:r>
              <a:rPr lang="en-US" sz="2000" dirty="0"/>
              <a:t>Invariance to translation means that if we translate the input by a small amount, the values of most of the pooled outputs do not change. </a:t>
            </a:r>
          </a:p>
          <a:p>
            <a:pPr marL="800100" lvl="1" indent="-342900">
              <a:buFont typeface="Arial" panose="020B0604020202020204" pitchFamily="34" charset="0"/>
              <a:buChar char="•"/>
            </a:pPr>
            <a:r>
              <a:rPr lang="en-US" sz="2000" dirty="0"/>
              <a:t>Invariance to local translation can be a very useful property if we care more about whether some feature is present than exactly where it is.</a:t>
            </a:r>
          </a:p>
          <a:p>
            <a:pPr marL="800100" lvl="1" indent="-342900">
              <a:buFont typeface="Arial" panose="020B0604020202020204" pitchFamily="34" charset="0"/>
              <a:buChar char="•"/>
            </a:pPr>
            <a:r>
              <a:rPr lang="en-US" sz="2000" dirty="0"/>
              <a:t>The use of pooling can be viewed as adding an infinitely strong prior that the function the layer learns must be invariant to small translations.</a:t>
            </a:r>
          </a:p>
          <a:p>
            <a:r>
              <a:rPr lang="en-US" sz="2000" dirty="0">
                <a:solidFill>
                  <a:schemeClr val="accent2"/>
                </a:solidFill>
              </a:rPr>
              <a:t>Efficiency: </a:t>
            </a:r>
          </a:p>
          <a:p>
            <a:pPr marL="800100" lvl="1" indent="-342900">
              <a:buFont typeface="Arial" panose="020B0604020202020204" pitchFamily="34" charset="0"/>
              <a:buChar char="•"/>
            </a:pPr>
            <a:r>
              <a:rPr lang="en-US" sz="2000" dirty="0"/>
              <a:t>Pooling units summarize detector units by reporting summary statistics for pooling regions spaced k pixels apart rather than 1 pixel apart. </a:t>
            </a:r>
          </a:p>
          <a:p>
            <a:pPr marL="800100" lvl="1" indent="-342900">
              <a:buFont typeface="Arial" panose="020B0604020202020204" pitchFamily="34" charset="0"/>
              <a:buChar char="•"/>
            </a:pPr>
            <a:r>
              <a:rPr lang="en-US" sz="2000" dirty="0"/>
              <a:t>This improves the computational efficiency of the network </a:t>
            </a:r>
          </a:p>
          <a:p>
            <a:pPr marL="800100" lvl="1" indent="-342900">
              <a:buFont typeface="Arial" panose="020B0604020202020204" pitchFamily="34" charset="0"/>
              <a:buChar char="•"/>
            </a:pPr>
            <a:r>
              <a:rPr lang="en-US" sz="2000" dirty="0"/>
              <a:t>improved statistical efficiency and reduced memory requirements for storing the parameters.</a:t>
            </a:r>
          </a:p>
          <a:p>
            <a:endParaRPr lang="en-IN" sz="2000" dirty="0"/>
          </a:p>
        </p:txBody>
      </p:sp>
      <p:sp>
        <p:nvSpPr>
          <p:cNvPr id="3" name="TextBox 2"/>
          <p:cNvSpPr txBox="1"/>
          <p:nvPr/>
        </p:nvSpPr>
        <p:spPr>
          <a:xfrm>
            <a:off x="775504" y="462988"/>
            <a:ext cx="2230034" cy="523220"/>
          </a:xfrm>
          <a:prstGeom prst="rect">
            <a:avLst/>
          </a:prstGeom>
          <a:noFill/>
        </p:spPr>
        <p:txBody>
          <a:bodyPr wrap="none" rtlCol="0">
            <a:spAutoFit/>
          </a:bodyPr>
          <a:lstStyle/>
          <a:p>
            <a:r>
              <a:rPr lang="en-US" sz="2800" b="1" dirty="0"/>
              <a:t>W</a:t>
            </a:r>
            <a:r>
              <a:rPr lang="x-none" sz="2800" b="1" dirty="0"/>
              <a:t>hy pooling?</a:t>
            </a:r>
            <a:endParaRPr lang="en-IN" sz="2800" b="1" dirty="0"/>
          </a:p>
        </p:txBody>
      </p:sp>
    </p:spTree>
    <p:extLst>
      <p:ext uri="{BB962C8B-B14F-4D97-AF65-F5344CB8AC3E}">
        <p14:creationId xmlns:p14="http://schemas.microsoft.com/office/powerpoint/2010/main" val="3701766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ChangeArrowheads="1"/>
          </p:cNvSpPr>
          <p:nvPr/>
        </p:nvSpPr>
        <p:spPr bwMode="auto">
          <a:xfrm>
            <a:off x="1377950" y="1519238"/>
            <a:ext cx="6594475" cy="42465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defRPr/>
            </a:pPr>
            <a:r>
              <a:rPr lang="en-US" altLang="en-US" sz="2000" dirty="0">
                <a:latin typeface="Bookman Old Style" panose="02050604050505020204" pitchFamily="18" charset="0"/>
                <a:cs typeface="Arial" panose="020B0604020202020204" pitchFamily="34" charset="0"/>
              </a:rPr>
              <a:t>Accepts a volume of size W1×H1×D1</a:t>
            </a:r>
          </a:p>
          <a:p>
            <a:pPr>
              <a:lnSpc>
                <a:spcPct val="150000"/>
              </a:lnSpc>
              <a:spcBef>
                <a:spcPct val="0"/>
              </a:spcBef>
              <a:defRPr/>
            </a:pPr>
            <a:r>
              <a:rPr lang="en-US" altLang="en-US" sz="2000" dirty="0">
                <a:latin typeface="Bookman Old Style" panose="02050604050505020204" pitchFamily="18" charset="0"/>
                <a:cs typeface="Arial" panose="020B0604020202020204" pitchFamily="34" charset="0"/>
              </a:rPr>
              <a:t>Requires two </a:t>
            </a:r>
            <a:r>
              <a:rPr lang="en-US" altLang="en-US" sz="2000" dirty="0" err="1">
                <a:latin typeface="Bookman Old Style" panose="02050604050505020204" pitchFamily="18" charset="0"/>
                <a:cs typeface="Arial" panose="020B0604020202020204" pitchFamily="34" charset="0"/>
              </a:rPr>
              <a:t>hyperparameters</a:t>
            </a:r>
            <a:r>
              <a:rPr lang="en-US" altLang="en-US" sz="2000" dirty="0">
                <a:latin typeface="Bookman Old Style" panose="02050604050505020204" pitchFamily="18" charset="0"/>
                <a:cs typeface="Arial" panose="020B0604020202020204" pitchFamily="34" charset="0"/>
              </a:rPr>
              <a:t>:</a:t>
            </a:r>
          </a:p>
          <a:p>
            <a:pPr>
              <a:lnSpc>
                <a:spcPct val="150000"/>
              </a:lnSpc>
              <a:spcBef>
                <a:spcPct val="0"/>
              </a:spcBef>
              <a:buFontTx/>
              <a:buNone/>
              <a:defRPr/>
            </a:pPr>
            <a:r>
              <a:rPr lang="en-US" altLang="en-US" sz="2000" dirty="0">
                <a:latin typeface="Bookman Old Style" panose="02050604050505020204" pitchFamily="18" charset="0"/>
                <a:cs typeface="Arial" panose="020B0604020202020204" pitchFamily="34" charset="0"/>
              </a:rPr>
              <a:t>— their spatial extent F,</a:t>
            </a:r>
          </a:p>
          <a:p>
            <a:pPr>
              <a:lnSpc>
                <a:spcPct val="150000"/>
              </a:lnSpc>
              <a:spcBef>
                <a:spcPct val="0"/>
              </a:spcBef>
              <a:buFontTx/>
              <a:buNone/>
              <a:defRPr/>
            </a:pPr>
            <a:r>
              <a:rPr lang="en-US" altLang="en-US" sz="2000" dirty="0">
                <a:latin typeface="Bookman Old Style" panose="02050604050505020204" pitchFamily="18" charset="0"/>
                <a:cs typeface="Arial" panose="020B0604020202020204" pitchFamily="34" charset="0"/>
              </a:rPr>
              <a:t>— the stride S,</a:t>
            </a:r>
          </a:p>
          <a:p>
            <a:pPr>
              <a:lnSpc>
                <a:spcPct val="150000"/>
              </a:lnSpc>
              <a:spcBef>
                <a:spcPct val="0"/>
              </a:spcBef>
              <a:defRPr/>
            </a:pPr>
            <a:r>
              <a:rPr lang="en-US" altLang="en-US" sz="2000" dirty="0">
                <a:latin typeface="Bookman Old Style" panose="02050604050505020204" pitchFamily="18" charset="0"/>
                <a:cs typeface="Arial" panose="020B0604020202020204" pitchFamily="34" charset="0"/>
              </a:rPr>
              <a:t>Produces a volume of size W2×H2×D2 </a:t>
            </a:r>
          </a:p>
          <a:p>
            <a:pPr>
              <a:lnSpc>
                <a:spcPct val="150000"/>
              </a:lnSpc>
              <a:spcBef>
                <a:spcPct val="0"/>
              </a:spcBef>
              <a:defRPr/>
            </a:pPr>
            <a:r>
              <a:rPr lang="en-US" altLang="en-US" sz="2000" dirty="0">
                <a:latin typeface="Bookman Old Style" panose="02050604050505020204" pitchFamily="18" charset="0"/>
                <a:cs typeface="Arial" panose="020B0604020202020204" pitchFamily="34" charset="0"/>
              </a:rPr>
              <a:t>where:</a:t>
            </a:r>
          </a:p>
          <a:p>
            <a:pPr>
              <a:lnSpc>
                <a:spcPct val="150000"/>
              </a:lnSpc>
              <a:spcBef>
                <a:spcPct val="0"/>
              </a:spcBef>
              <a:buFontTx/>
              <a:buNone/>
              <a:defRPr/>
            </a:pPr>
            <a:r>
              <a:rPr lang="en-US" altLang="en-US" sz="2000" dirty="0">
                <a:latin typeface="Bookman Old Style" panose="02050604050505020204" pitchFamily="18" charset="0"/>
                <a:cs typeface="Arial" panose="020B0604020202020204" pitchFamily="34" charset="0"/>
              </a:rPr>
              <a:t>— W2=(W1−F)/S+1</a:t>
            </a:r>
          </a:p>
          <a:p>
            <a:pPr>
              <a:lnSpc>
                <a:spcPct val="150000"/>
              </a:lnSpc>
              <a:spcBef>
                <a:spcPct val="0"/>
              </a:spcBef>
              <a:buFontTx/>
              <a:buNone/>
              <a:defRPr/>
            </a:pPr>
            <a:r>
              <a:rPr lang="en-US" altLang="en-US" sz="2000" dirty="0">
                <a:latin typeface="Bookman Old Style" panose="02050604050505020204" pitchFamily="18" charset="0"/>
                <a:cs typeface="Arial" panose="020B0604020202020204" pitchFamily="34" charset="0"/>
              </a:rPr>
              <a:t>— H2=(H1−F)/S+1</a:t>
            </a:r>
          </a:p>
          <a:p>
            <a:pPr>
              <a:lnSpc>
                <a:spcPct val="150000"/>
              </a:lnSpc>
              <a:spcBef>
                <a:spcPct val="0"/>
              </a:spcBef>
              <a:buFontTx/>
              <a:buNone/>
              <a:defRPr/>
            </a:pPr>
            <a:r>
              <a:rPr lang="en-US" altLang="en-US" sz="2000" dirty="0">
                <a:latin typeface="Bookman Old Style" panose="02050604050505020204" pitchFamily="18" charset="0"/>
                <a:cs typeface="Arial" panose="020B0604020202020204" pitchFamily="34" charset="0"/>
              </a:rPr>
              <a:t>— D2=D1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A214B0A4-C41A-4B9C-932E-D2FA8FB8467A}"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411139DC-95BC-401E-8F85-199E26315AAD}" type="slidenum">
              <a:rPr lang="en-US"/>
              <a:pPr/>
              <a:t>33</a:t>
            </a:fld>
            <a:endParaRPr lang="en-US"/>
          </a:p>
        </p:txBody>
      </p:sp>
      <p:pic>
        <p:nvPicPr>
          <p:cNvPr id="25604" name="Picture 4"/>
          <p:cNvPicPr>
            <a:picLocks noChangeAspect="1" noChangeArrowheads="1"/>
          </p:cNvPicPr>
          <p:nvPr/>
        </p:nvPicPr>
        <p:blipFill>
          <a:blip r:embed="rId2"/>
          <a:srcRect l="1694" r="1694" b="2296"/>
          <a:stretch>
            <a:fillRect/>
          </a:stretch>
        </p:blipFill>
        <p:spPr bwMode="auto">
          <a:xfrm>
            <a:off x="836613" y="2387600"/>
            <a:ext cx="10745787" cy="781050"/>
          </a:xfrm>
          <a:prstGeom prst="rect">
            <a:avLst/>
          </a:prstGeom>
          <a:noFill/>
          <a:ln w="9525">
            <a:noFill/>
            <a:miter lim="800000"/>
            <a:headEnd/>
            <a:tailEnd/>
          </a:ln>
        </p:spPr>
      </p:pic>
      <p:sp>
        <p:nvSpPr>
          <p:cNvPr id="6" name="Rounded Rectangle 5"/>
          <p:cNvSpPr/>
          <p:nvPr/>
        </p:nvSpPr>
        <p:spPr>
          <a:xfrm>
            <a:off x="366713" y="414338"/>
            <a:ext cx="4256087" cy="538162"/>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anchor="ctr"/>
          <a:lstStyle/>
          <a:p>
            <a:pPr>
              <a:defRPr/>
            </a:pPr>
            <a:r>
              <a:rPr lang="en-IN" altLang="en-US" sz="2400" b="1" dirty="0">
                <a:solidFill>
                  <a:srgbClr val="333333"/>
                </a:solidFill>
                <a:latin typeface="Bookman Old Style" panose="02050604050505020204" pitchFamily="18" charset="0"/>
              </a:rPr>
              <a:t>Classic CNN architecture</a:t>
            </a:r>
            <a:endParaRPr lang="en-IN" altLang="en-US" sz="2400" b="1" dirty="0">
              <a:latin typeface="Bookman Old Style" panose="020506040505050202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convolutional neural network"/>
          <p:cNvPicPr>
            <a:picLocks noChangeAspect="1" noChangeArrowheads="1"/>
          </p:cNvPicPr>
          <p:nvPr/>
        </p:nvPicPr>
        <p:blipFill>
          <a:blip r:embed="rId2"/>
          <a:srcRect/>
          <a:stretch>
            <a:fillRect/>
          </a:stretch>
        </p:blipFill>
        <p:spPr bwMode="auto">
          <a:xfrm>
            <a:off x="1889125" y="1503363"/>
            <a:ext cx="8413750" cy="2841625"/>
          </a:xfrm>
          <a:prstGeom prst="rect">
            <a:avLst/>
          </a:prstGeom>
          <a:noFill/>
          <a:ln w="9525">
            <a:noFill/>
            <a:miter lim="800000"/>
            <a:headEnd/>
            <a:tailEnd/>
          </a:ln>
        </p:spPr>
      </p:pic>
      <p:sp>
        <p:nvSpPr>
          <p:cNvPr id="3" name="Rectangle 2"/>
          <p:cNvSpPr/>
          <p:nvPr/>
        </p:nvSpPr>
        <p:spPr>
          <a:xfrm>
            <a:off x="366713" y="4895850"/>
            <a:ext cx="11458575" cy="1631950"/>
          </a:xfrm>
          <a:prstGeom prst="rect">
            <a:avLst/>
          </a:prstGeom>
          <a:ln>
            <a:solidFill>
              <a:schemeClr val="accent6">
                <a:lumMod val="75000"/>
              </a:schemeClr>
            </a:solidFill>
          </a:ln>
        </p:spPr>
        <p:txBody>
          <a:bodyPr>
            <a:spAutoFit/>
          </a:bodyPr>
          <a:lstStyle/>
          <a:p>
            <a:pPr marL="342900" indent="-342900">
              <a:buFont typeface="Arial" panose="020B0604020202020204" pitchFamily="34" charset="0"/>
              <a:buChar char="•"/>
              <a:defRPr/>
            </a:pPr>
            <a:r>
              <a:rPr lang="en-US" sz="2000" dirty="0">
                <a:latin typeface="Bookman Old Style" panose="02050604050505020204" pitchFamily="18" charset="0"/>
                <a:cs typeface="Arial" panose="020B0604020202020204" pitchFamily="34" charset="0"/>
              </a:rPr>
              <a:t>The Fully Connected layer is a traditional Multi Layer Perceptron that uses a </a:t>
            </a:r>
            <a:r>
              <a:rPr lang="en-US" sz="2000" dirty="0" err="1">
                <a:latin typeface="Bookman Old Style" panose="02050604050505020204" pitchFamily="18" charset="0"/>
                <a:cs typeface="Arial" panose="020B0604020202020204" pitchFamily="34" charset="0"/>
              </a:rPr>
              <a:t>softmax</a:t>
            </a:r>
            <a:r>
              <a:rPr lang="en-US" sz="2000" dirty="0">
                <a:latin typeface="Bookman Old Style" panose="02050604050505020204" pitchFamily="18" charset="0"/>
                <a:cs typeface="Arial" panose="020B0604020202020204" pitchFamily="34" charset="0"/>
              </a:rPr>
              <a:t> activation function in the output layer . </a:t>
            </a:r>
          </a:p>
          <a:p>
            <a:pPr>
              <a:defRPr/>
            </a:pPr>
            <a:endParaRPr lang="en-US" sz="2000" dirty="0">
              <a:latin typeface="Bookman Old Style" panose="02050604050505020204" pitchFamily="18" charset="0"/>
              <a:cs typeface="Arial" panose="020B0604020202020204" pitchFamily="34" charset="0"/>
            </a:endParaRPr>
          </a:p>
          <a:p>
            <a:pPr marL="342900" indent="-342900">
              <a:buFont typeface="Arial" panose="020B0604020202020204" pitchFamily="34" charset="0"/>
              <a:buChar char="•"/>
              <a:defRPr/>
            </a:pPr>
            <a:r>
              <a:rPr lang="en-US" sz="2000" dirty="0">
                <a:latin typeface="Bookman Old Style" panose="02050604050505020204" pitchFamily="18" charset="0"/>
                <a:cs typeface="Arial" panose="020B0604020202020204" pitchFamily="34" charset="0"/>
              </a:rPr>
              <a:t>The term “Fully Connected” implies that every neuron in the previous layer is connected to every neuron on the next layer.</a:t>
            </a:r>
            <a:endParaRPr lang="en-IN" sz="2000" dirty="0">
              <a:latin typeface="Bookman Old Style" panose="02050604050505020204" pitchFamily="18" charset="0"/>
              <a:cs typeface="Arial" panose="020B0604020202020204" pitchFamily="34" charset="0"/>
            </a:endParaRPr>
          </a:p>
        </p:txBody>
      </p:sp>
      <p:sp>
        <p:nvSpPr>
          <p:cNvPr id="5" name="Rounded Rectangle 4"/>
          <p:cNvSpPr/>
          <p:nvPr/>
        </p:nvSpPr>
        <p:spPr>
          <a:xfrm>
            <a:off x="366713" y="414338"/>
            <a:ext cx="3806825" cy="847725"/>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anchor="ctr"/>
          <a:lstStyle/>
          <a:p>
            <a:pPr>
              <a:defRPr/>
            </a:pPr>
            <a:r>
              <a:rPr lang="en-US" altLang="en-US" sz="2400" b="1" dirty="0">
                <a:latin typeface="Bookman Old Style" panose="02050604050505020204" pitchFamily="18" charset="0"/>
                <a:cs typeface="Arial" panose="020B0604020202020204" pitchFamily="34" charset="0"/>
              </a:rPr>
              <a:t>Phase-2:Classification</a:t>
            </a:r>
          </a:p>
          <a:p>
            <a:pPr>
              <a:defRPr/>
            </a:pPr>
            <a:r>
              <a:rPr lang="en-US" altLang="en-US" sz="2400" b="1" dirty="0">
                <a:latin typeface="Bookman Old Style" panose="02050604050505020204" pitchFamily="18" charset="0"/>
                <a:cs typeface="Arial" panose="020B0604020202020204" pitchFamily="34" charset="0"/>
              </a:rPr>
              <a:t>Fully connected layer</a:t>
            </a:r>
            <a:endParaRPr lang="en-US" altLang="en-US" b="1" dirty="0">
              <a:latin typeface="Bookman Old Style" panose="020506040505050202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ChangeArrowheads="1"/>
          </p:cNvSpPr>
          <p:nvPr/>
        </p:nvSpPr>
        <p:spPr bwMode="auto">
          <a:xfrm>
            <a:off x="501650" y="1436688"/>
            <a:ext cx="11256963" cy="1016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defRPr/>
            </a:pPr>
            <a:r>
              <a:rPr lang="en-US" altLang="en-US" sz="2000" dirty="0">
                <a:latin typeface="Bookman Old Style" panose="02050604050505020204" pitchFamily="18" charset="0"/>
                <a:cs typeface="Arial" panose="020B0604020202020204" pitchFamily="34" charset="0"/>
              </a:rPr>
              <a:t>The output from the convolutional and pooling layers represent high-level features of the input image. The purpose of the Fully Connected layer is to use these features for classifying the input image into various classes based on the training dataset.</a:t>
            </a:r>
            <a:endParaRPr lang="en-IN" altLang="en-US" sz="2000" dirty="0">
              <a:latin typeface="Bookman Old Style" panose="02050604050505020204" pitchFamily="18" charset="0"/>
              <a:cs typeface="Arial" panose="020B0604020202020204" pitchFamily="34" charset="0"/>
            </a:endParaRPr>
          </a:p>
        </p:txBody>
      </p:sp>
      <p:sp>
        <p:nvSpPr>
          <p:cNvPr id="30723" name="Rectangle 2"/>
          <p:cNvSpPr>
            <a:spLocks noChangeArrowheads="1"/>
          </p:cNvSpPr>
          <p:nvPr/>
        </p:nvSpPr>
        <p:spPr bwMode="auto">
          <a:xfrm>
            <a:off x="501650" y="2921000"/>
            <a:ext cx="11256963" cy="1016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defRPr/>
            </a:pPr>
            <a:r>
              <a:rPr lang="en-US" altLang="en-US" sz="2000" dirty="0">
                <a:latin typeface="Bookman Old Style" panose="02050604050505020204" pitchFamily="18" charset="0"/>
                <a:cs typeface="Arial" panose="020B0604020202020204" pitchFamily="34" charset="0"/>
              </a:rPr>
              <a:t>The sum of output probabilities from the Fully Connected Layer is 1. This is ensured by using the </a:t>
            </a:r>
            <a:r>
              <a:rPr lang="en-US" altLang="en-US" sz="2000" b="1" dirty="0" err="1">
                <a:latin typeface="Bookman Old Style" panose="02050604050505020204" pitchFamily="18" charset="0"/>
                <a:cs typeface="Arial" panose="020B0604020202020204" pitchFamily="34" charset="0"/>
                <a:hlinkClick r:id="rId2"/>
              </a:rPr>
              <a:t>Softmax</a:t>
            </a:r>
            <a:r>
              <a:rPr lang="en-US" altLang="en-US" sz="2000" dirty="0">
                <a:latin typeface="Bookman Old Style" panose="02050604050505020204" pitchFamily="18" charset="0"/>
                <a:cs typeface="Arial" panose="020B0604020202020204" pitchFamily="34" charset="0"/>
              </a:rPr>
              <a:t> as the activation function in the output layer of the Fully Connected Layer. </a:t>
            </a:r>
            <a:endParaRPr lang="en-IN" altLang="en-US" sz="2000" dirty="0">
              <a:latin typeface="Bookman Old Style" panose="02050604050505020204" pitchFamily="18" charset="0"/>
              <a:cs typeface="Arial" panose="020B0604020202020204" pitchFamily="34" charset="0"/>
            </a:endParaRPr>
          </a:p>
        </p:txBody>
      </p:sp>
      <p:sp>
        <p:nvSpPr>
          <p:cNvPr id="30724" name="Rectangle 3"/>
          <p:cNvSpPr>
            <a:spLocks noChangeArrowheads="1"/>
          </p:cNvSpPr>
          <p:nvPr/>
        </p:nvSpPr>
        <p:spPr bwMode="auto">
          <a:xfrm>
            <a:off x="501650" y="4405313"/>
            <a:ext cx="11256963" cy="70802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defRPr/>
            </a:pPr>
            <a:r>
              <a:rPr lang="en-US" altLang="en-US" sz="2000" dirty="0">
                <a:latin typeface="Bookman Old Style" panose="02050604050505020204" pitchFamily="18" charset="0"/>
                <a:cs typeface="Arial" panose="020B0604020202020204" pitchFamily="34" charset="0"/>
              </a:rPr>
              <a:t>The </a:t>
            </a:r>
            <a:r>
              <a:rPr lang="en-US" altLang="en-US" sz="2000" b="1" dirty="0" err="1">
                <a:latin typeface="Bookman Old Style" panose="02050604050505020204" pitchFamily="18" charset="0"/>
                <a:cs typeface="Arial" panose="020B0604020202020204" pitchFamily="34" charset="0"/>
              </a:rPr>
              <a:t>Softmax</a:t>
            </a:r>
            <a:r>
              <a:rPr lang="en-US" altLang="en-US" sz="2000" b="1" dirty="0">
                <a:latin typeface="Bookman Old Style" panose="02050604050505020204" pitchFamily="18" charset="0"/>
                <a:cs typeface="Arial" panose="020B0604020202020204" pitchFamily="34" charset="0"/>
              </a:rPr>
              <a:t> </a:t>
            </a:r>
            <a:r>
              <a:rPr lang="en-US" altLang="en-US" sz="2000" dirty="0">
                <a:latin typeface="Bookman Old Style" panose="02050604050505020204" pitchFamily="18" charset="0"/>
                <a:cs typeface="Arial" panose="020B0604020202020204" pitchFamily="34" charset="0"/>
              </a:rPr>
              <a:t>function takes a vector of arbitrary real-valued scores and squashes it to a vector of values between zero and one that sum to one.</a:t>
            </a:r>
            <a:endParaRPr lang="en-IN" altLang="en-US" sz="2000" dirty="0">
              <a:latin typeface="Bookman Old Style" panose="02050604050505020204" pitchFamily="18"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3D0F3C6-9144-4717-BD60-8B2720923C9B}"/>
              </a:ext>
            </a:extLst>
          </p:cNvPr>
          <p:cNvSpPr>
            <a:spLocks noGrp="1"/>
          </p:cNvSpPr>
          <p:nvPr>
            <p:ph type="dt" sz="half" idx="10"/>
          </p:nvPr>
        </p:nvSpPr>
        <p:spPr/>
        <p:txBody>
          <a:bodyPr/>
          <a:lstStyle/>
          <a:p>
            <a:pPr>
              <a:defRPr/>
            </a:pPr>
            <a:fld id="{24423A65-427F-4C1D-822F-A7C573D9BC50}" type="datetime1">
              <a:rPr lang="en-US" smtClean="0"/>
              <a:pPr>
                <a:defRPr/>
              </a:pPr>
              <a:t>2/8/2024</a:t>
            </a:fld>
            <a:endParaRPr lang="en-US" dirty="0"/>
          </a:p>
        </p:txBody>
      </p:sp>
      <p:sp>
        <p:nvSpPr>
          <p:cNvPr id="3" name="Slide Number Placeholder 2">
            <a:extLst>
              <a:ext uri="{FF2B5EF4-FFF2-40B4-BE49-F238E27FC236}">
                <a16:creationId xmlns:a16="http://schemas.microsoft.com/office/drawing/2014/main" xmlns="" id="{A203828A-5DFF-4D48-9476-AE43F5CD05E5}"/>
              </a:ext>
            </a:extLst>
          </p:cNvPr>
          <p:cNvSpPr>
            <a:spLocks noGrp="1"/>
          </p:cNvSpPr>
          <p:nvPr>
            <p:ph type="sldNum" sz="quarter" idx="12"/>
          </p:nvPr>
        </p:nvSpPr>
        <p:spPr/>
        <p:txBody>
          <a:bodyPr/>
          <a:lstStyle/>
          <a:p>
            <a:fld id="{C427C16C-3C5F-498B-82A9-6CD3EB775C4A}" type="slidenum">
              <a:rPr lang="en-US" smtClean="0"/>
              <a:pPr/>
              <a:t>36</a:t>
            </a:fld>
            <a:endParaRPr lang="en-US"/>
          </a:p>
        </p:txBody>
      </p:sp>
      <p:sp>
        <p:nvSpPr>
          <p:cNvPr id="4" name="Rectangle 3">
            <a:extLst>
              <a:ext uri="{FF2B5EF4-FFF2-40B4-BE49-F238E27FC236}">
                <a16:creationId xmlns:a16="http://schemas.microsoft.com/office/drawing/2014/main" xmlns="" id="{55BFB98B-E9B7-4421-B16B-831383125BA9}"/>
              </a:ext>
            </a:extLst>
          </p:cNvPr>
          <p:cNvSpPr/>
          <p:nvPr/>
        </p:nvSpPr>
        <p:spPr>
          <a:xfrm>
            <a:off x="410817" y="342107"/>
            <a:ext cx="3921266" cy="461665"/>
          </a:xfrm>
          <a:prstGeom prst="rect">
            <a:avLst/>
          </a:prstGeom>
          <a:ln w="38100">
            <a:solidFill>
              <a:schemeClr val="accent6">
                <a:lumMod val="75000"/>
              </a:schemeClr>
            </a:solidFill>
          </a:ln>
        </p:spPr>
        <p:txBody>
          <a:bodyPr wrap="none">
            <a:spAutoFit/>
          </a:bodyPr>
          <a:lstStyle/>
          <a:p>
            <a:r>
              <a:rPr lang="en-US" sz="2400" b="1" dirty="0">
                <a:solidFill>
                  <a:srgbClr val="232323"/>
                </a:solidFill>
                <a:latin typeface="Bookman Old Style" panose="02050604050505020204" pitchFamily="18" charset="0"/>
              </a:rPr>
              <a:t>Receptive field for CNN</a:t>
            </a:r>
            <a:endParaRPr lang="en-US" sz="2400" b="1" i="0" dirty="0">
              <a:solidFill>
                <a:srgbClr val="232323"/>
              </a:solidFill>
              <a:effectLst/>
              <a:latin typeface="Bookman Old Style" panose="02050604050505020204" pitchFamily="18" charset="0"/>
            </a:endParaRPr>
          </a:p>
        </p:txBody>
      </p:sp>
      <p:sp>
        <p:nvSpPr>
          <p:cNvPr id="5" name="Rectangle 4">
            <a:extLst>
              <a:ext uri="{FF2B5EF4-FFF2-40B4-BE49-F238E27FC236}">
                <a16:creationId xmlns:a16="http://schemas.microsoft.com/office/drawing/2014/main" xmlns="" id="{6D15E2A7-EC6A-4F1B-BA47-92DAA163AD25}"/>
              </a:ext>
            </a:extLst>
          </p:cNvPr>
          <p:cNvSpPr/>
          <p:nvPr/>
        </p:nvSpPr>
        <p:spPr>
          <a:xfrm>
            <a:off x="401983" y="932478"/>
            <a:ext cx="8335617" cy="369332"/>
          </a:xfrm>
          <a:prstGeom prst="rect">
            <a:avLst/>
          </a:prstGeom>
        </p:spPr>
        <p:txBody>
          <a:bodyPr wrap="square">
            <a:spAutoFit/>
          </a:bodyPr>
          <a:lstStyle/>
          <a:p>
            <a:r>
              <a:rPr lang="en-US" dirty="0">
                <a:solidFill>
                  <a:srgbClr val="232323"/>
                </a:solidFill>
                <a:latin typeface="gellix-medium"/>
              </a:rPr>
              <a:t>In the perspective of a human being, the receptive field indicates how wide you can see</a:t>
            </a:r>
            <a:endParaRPr lang="en-US" dirty="0"/>
          </a:p>
        </p:txBody>
      </p:sp>
      <p:pic>
        <p:nvPicPr>
          <p:cNvPr id="1026" name="Picture 2" descr="2 (1).png">
            <a:extLst>
              <a:ext uri="{FF2B5EF4-FFF2-40B4-BE49-F238E27FC236}">
                <a16:creationId xmlns:a16="http://schemas.microsoft.com/office/drawing/2014/main" xmlns="" id="{2A24227C-C722-4E47-9CCE-C03629C543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3" t="9978" r="3383" b="8713"/>
          <a:stretch/>
        </p:blipFill>
        <p:spPr bwMode="auto">
          <a:xfrm>
            <a:off x="1669773" y="1537252"/>
            <a:ext cx="8587410" cy="298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484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C26BE2B-55CF-4471-9A96-0C4397E34370}"/>
              </a:ext>
            </a:extLst>
          </p:cNvPr>
          <p:cNvSpPr>
            <a:spLocks noGrp="1"/>
          </p:cNvSpPr>
          <p:nvPr>
            <p:ph type="dt" sz="half" idx="10"/>
          </p:nvPr>
        </p:nvSpPr>
        <p:spPr/>
        <p:txBody>
          <a:bodyPr/>
          <a:lstStyle/>
          <a:p>
            <a:pPr>
              <a:defRPr/>
            </a:pPr>
            <a:fld id="{24423A65-427F-4C1D-822F-A7C573D9BC50}" type="datetime1">
              <a:rPr lang="en-US" smtClean="0"/>
              <a:pPr>
                <a:defRPr/>
              </a:pPr>
              <a:t>2/8/2024</a:t>
            </a:fld>
            <a:endParaRPr lang="en-US" dirty="0"/>
          </a:p>
        </p:txBody>
      </p:sp>
      <p:sp>
        <p:nvSpPr>
          <p:cNvPr id="3" name="Slide Number Placeholder 2">
            <a:extLst>
              <a:ext uri="{FF2B5EF4-FFF2-40B4-BE49-F238E27FC236}">
                <a16:creationId xmlns:a16="http://schemas.microsoft.com/office/drawing/2014/main" xmlns="" id="{0A78D32C-3ACD-4626-B630-045E77E978D5}"/>
              </a:ext>
            </a:extLst>
          </p:cNvPr>
          <p:cNvSpPr>
            <a:spLocks noGrp="1"/>
          </p:cNvSpPr>
          <p:nvPr>
            <p:ph type="sldNum" sz="quarter" idx="12"/>
          </p:nvPr>
        </p:nvSpPr>
        <p:spPr/>
        <p:txBody>
          <a:bodyPr/>
          <a:lstStyle/>
          <a:p>
            <a:fld id="{C427C16C-3C5F-498B-82A9-6CD3EB775C4A}" type="slidenum">
              <a:rPr lang="en-US" smtClean="0"/>
              <a:pPr/>
              <a:t>37</a:t>
            </a:fld>
            <a:endParaRPr lang="en-US"/>
          </a:p>
        </p:txBody>
      </p:sp>
      <p:pic>
        <p:nvPicPr>
          <p:cNvPr id="2050" name="Picture 2" descr="3 (1).png">
            <a:extLst>
              <a:ext uri="{FF2B5EF4-FFF2-40B4-BE49-F238E27FC236}">
                <a16:creationId xmlns:a16="http://schemas.microsoft.com/office/drawing/2014/main" xmlns="" id="{0B93A333-0A26-4968-8D89-A97687365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48" y="368162"/>
            <a:ext cx="7673216" cy="43166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35E3DF42-A355-4712-AB50-20240D29DD15}"/>
              </a:ext>
            </a:extLst>
          </p:cNvPr>
          <p:cNvSpPr/>
          <p:nvPr/>
        </p:nvSpPr>
        <p:spPr>
          <a:xfrm>
            <a:off x="516835" y="5058923"/>
            <a:ext cx="11158330" cy="1200329"/>
          </a:xfrm>
          <a:prstGeom prst="rect">
            <a:avLst/>
          </a:prstGeom>
          <a:ln>
            <a:solidFill>
              <a:schemeClr val="accent6">
                <a:lumMod val="75000"/>
              </a:schemeClr>
            </a:solidFill>
          </a:ln>
        </p:spPr>
        <p:txBody>
          <a:bodyPr wrap="square">
            <a:spAutoFit/>
          </a:bodyPr>
          <a:lstStyle/>
          <a:p>
            <a:pPr algn="just"/>
            <a:r>
              <a:rPr lang="en-US" dirty="0">
                <a:solidFill>
                  <a:srgbClr val="232323"/>
                </a:solidFill>
                <a:latin typeface="Bookman Old Style" panose="02050604050505020204" pitchFamily="18" charset="0"/>
              </a:rPr>
              <a:t>We can assume these rows as the layers of the neural network. The first row means the first layer, which does not have the whole idea of the screen or in the case of a neural network, the input image. On the other hand, the last row means the last layer, which has the whole idea of the image without any problem.</a:t>
            </a:r>
            <a:endParaRPr lang="en-US" dirty="0">
              <a:latin typeface="Bookman Old Style" panose="02050604050505020204" pitchFamily="18" charset="0"/>
            </a:endParaRPr>
          </a:p>
        </p:txBody>
      </p:sp>
    </p:spTree>
    <p:extLst>
      <p:ext uri="{BB962C8B-B14F-4D97-AF65-F5344CB8AC3E}">
        <p14:creationId xmlns:p14="http://schemas.microsoft.com/office/powerpoint/2010/main" val="1532473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ADB385C-9595-4E34-986C-1E0E38C5F0E4}"/>
              </a:ext>
            </a:extLst>
          </p:cNvPr>
          <p:cNvSpPr>
            <a:spLocks noGrp="1"/>
          </p:cNvSpPr>
          <p:nvPr>
            <p:ph type="dt" sz="half" idx="10"/>
          </p:nvPr>
        </p:nvSpPr>
        <p:spPr/>
        <p:txBody>
          <a:bodyPr/>
          <a:lstStyle/>
          <a:p>
            <a:pPr>
              <a:defRPr/>
            </a:pPr>
            <a:fld id="{24423A65-427F-4C1D-822F-A7C573D9BC50}" type="datetime1">
              <a:rPr lang="en-US" smtClean="0"/>
              <a:pPr>
                <a:defRPr/>
              </a:pPr>
              <a:t>2/8/2024</a:t>
            </a:fld>
            <a:endParaRPr lang="en-US" dirty="0"/>
          </a:p>
        </p:txBody>
      </p:sp>
      <p:sp>
        <p:nvSpPr>
          <p:cNvPr id="3" name="Slide Number Placeholder 2">
            <a:extLst>
              <a:ext uri="{FF2B5EF4-FFF2-40B4-BE49-F238E27FC236}">
                <a16:creationId xmlns:a16="http://schemas.microsoft.com/office/drawing/2014/main" xmlns="" id="{7F10AFE3-2FC8-4918-AC53-575DE0A82111}"/>
              </a:ext>
            </a:extLst>
          </p:cNvPr>
          <p:cNvSpPr>
            <a:spLocks noGrp="1"/>
          </p:cNvSpPr>
          <p:nvPr>
            <p:ph type="sldNum" sz="quarter" idx="12"/>
          </p:nvPr>
        </p:nvSpPr>
        <p:spPr/>
        <p:txBody>
          <a:bodyPr/>
          <a:lstStyle/>
          <a:p>
            <a:fld id="{C427C16C-3C5F-498B-82A9-6CD3EB775C4A}" type="slidenum">
              <a:rPr lang="en-US" smtClean="0"/>
              <a:pPr/>
              <a:t>38</a:t>
            </a:fld>
            <a:endParaRPr lang="en-US"/>
          </a:p>
        </p:txBody>
      </p:sp>
      <p:pic>
        <p:nvPicPr>
          <p:cNvPr id="3074" name="Picture 2" descr="4 (1).png">
            <a:extLst>
              <a:ext uri="{FF2B5EF4-FFF2-40B4-BE49-F238E27FC236}">
                <a16:creationId xmlns:a16="http://schemas.microsoft.com/office/drawing/2014/main" xmlns="" id="{F2649A44-D45B-4456-A906-A22A28579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94" y="136525"/>
            <a:ext cx="7849706" cy="3164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37A1303B-E22D-4BAF-B767-17A0AD7FCE90}"/>
              </a:ext>
            </a:extLst>
          </p:cNvPr>
          <p:cNvSpPr/>
          <p:nvPr/>
        </p:nvSpPr>
        <p:spPr>
          <a:xfrm>
            <a:off x="353390" y="3618316"/>
            <a:ext cx="2641601" cy="2800767"/>
          </a:xfrm>
          <a:prstGeom prst="rect">
            <a:avLst/>
          </a:prstGeom>
          <a:ln>
            <a:solidFill>
              <a:schemeClr val="accent6">
                <a:lumMod val="75000"/>
              </a:schemeClr>
            </a:solidFill>
          </a:ln>
        </p:spPr>
        <p:txBody>
          <a:bodyPr wrap="square">
            <a:spAutoFit/>
          </a:bodyPr>
          <a:lstStyle/>
          <a:p>
            <a:pPr algn="just"/>
            <a:r>
              <a:rPr lang="en-US" sz="1600" dirty="0">
                <a:solidFill>
                  <a:srgbClr val="232323"/>
                </a:solidFill>
                <a:latin typeface="Bookman Old Style" panose="02050604050505020204" pitchFamily="18" charset="0"/>
              </a:rPr>
              <a:t>The first layer has a kernel of 3x3 moving from the input image. In this case, we talk about just one layer, which is the local receptive field. Since at a time, our kernel can just see the pixels of 3x3, our local receptive field, becomes 3x3.</a:t>
            </a:r>
            <a:endParaRPr lang="en-US" sz="1600" dirty="0">
              <a:latin typeface="Bookman Old Style" panose="02050604050505020204" pitchFamily="18" charset="0"/>
            </a:endParaRPr>
          </a:p>
        </p:txBody>
      </p:sp>
      <p:sp>
        <p:nvSpPr>
          <p:cNvPr id="5" name="Rectangle 4">
            <a:extLst>
              <a:ext uri="{FF2B5EF4-FFF2-40B4-BE49-F238E27FC236}">
                <a16:creationId xmlns:a16="http://schemas.microsoft.com/office/drawing/2014/main" xmlns="" id="{48DAAA84-2DE6-4B60-BEFC-F5199385D5E1}"/>
              </a:ext>
            </a:extLst>
          </p:cNvPr>
          <p:cNvSpPr/>
          <p:nvPr/>
        </p:nvSpPr>
        <p:spPr>
          <a:xfrm>
            <a:off x="3151809" y="3437153"/>
            <a:ext cx="2447236" cy="2800767"/>
          </a:xfrm>
          <a:prstGeom prst="rect">
            <a:avLst/>
          </a:prstGeom>
          <a:ln>
            <a:solidFill>
              <a:schemeClr val="accent6">
                <a:lumMod val="75000"/>
              </a:schemeClr>
            </a:solidFill>
          </a:ln>
        </p:spPr>
        <p:txBody>
          <a:bodyPr wrap="square">
            <a:spAutoFit/>
          </a:bodyPr>
          <a:lstStyle/>
          <a:p>
            <a:pPr algn="just"/>
            <a:r>
              <a:rPr lang="en-US" sz="1600" dirty="0">
                <a:solidFill>
                  <a:srgbClr val="232323"/>
                </a:solidFill>
                <a:latin typeface="Bookman Old Style" panose="02050604050505020204" pitchFamily="18" charset="0"/>
              </a:rPr>
              <a:t>As soon as we move to the next layer, we can see the output feature map has the idea of every 3x3 pixel of the image. Furthermore, another kernel of 3x3 is moving through this feature map, and has the idea of all these pixels.</a:t>
            </a:r>
            <a:endParaRPr lang="en-US" sz="1600" dirty="0">
              <a:latin typeface="Bookman Old Style" panose="02050604050505020204" pitchFamily="18" charset="0"/>
            </a:endParaRPr>
          </a:p>
        </p:txBody>
      </p:sp>
      <p:sp>
        <p:nvSpPr>
          <p:cNvPr id="6" name="Rectangle 5">
            <a:extLst>
              <a:ext uri="{FF2B5EF4-FFF2-40B4-BE49-F238E27FC236}">
                <a16:creationId xmlns:a16="http://schemas.microsoft.com/office/drawing/2014/main" xmlns="" id="{E7443587-D81B-4890-98E8-2D5ACDA9F33A}"/>
              </a:ext>
            </a:extLst>
          </p:cNvPr>
          <p:cNvSpPr/>
          <p:nvPr/>
        </p:nvSpPr>
        <p:spPr>
          <a:xfrm>
            <a:off x="5755863" y="4021531"/>
            <a:ext cx="5959059" cy="1077218"/>
          </a:xfrm>
          <a:prstGeom prst="rect">
            <a:avLst/>
          </a:prstGeom>
          <a:ln>
            <a:solidFill>
              <a:schemeClr val="accent6">
                <a:lumMod val="75000"/>
              </a:schemeClr>
            </a:solidFill>
          </a:ln>
        </p:spPr>
        <p:txBody>
          <a:bodyPr wrap="square">
            <a:spAutoFit/>
          </a:bodyPr>
          <a:lstStyle/>
          <a:p>
            <a:pPr algn="just"/>
            <a:r>
              <a:rPr lang="en-US" sz="1600" dirty="0">
                <a:solidFill>
                  <a:srgbClr val="232323"/>
                </a:solidFill>
                <a:latin typeface="Bookman Old Style" panose="02050604050505020204" pitchFamily="18" charset="0"/>
              </a:rPr>
              <a:t>The local receptive field of both the layers are 3 since the kernel can only see 3x3 pixels at a time. So, we can come to the conclusion that the receptive field directly depends on the kernel size.</a:t>
            </a:r>
            <a:endParaRPr lang="en-US" sz="1600" dirty="0">
              <a:latin typeface="Bookman Old Style" panose="02050604050505020204" pitchFamily="18" charset="0"/>
            </a:endParaRPr>
          </a:p>
        </p:txBody>
      </p:sp>
    </p:spTree>
    <p:extLst>
      <p:ext uri="{BB962C8B-B14F-4D97-AF65-F5344CB8AC3E}">
        <p14:creationId xmlns:p14="http://schemas.microsoft.com/office/powerpoint/2010/main" val="2531108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B4B56F5-3B30-447E-942D-4576844A2438}"/>
              </a:ext>
            </a:extLst>
          </p:cNvPr>
          <p:cNvSpPr>
            <a:spLocks noGrp="1"/>
          </p:cNvSpPr>
          <p:nvPr>
            <p:ph type="dt" sz="half" idx="10"/>
          </p:nvPr>
        </p:nvSpPr>
        <p:spPr/>
        <p:txBody>
          <a:bodyPr/>
          <a:lstStyle/>
          <a:p>
            <a:pPr>
              <a:defRPr/>
            </a:pPr>
            <a:fld id="{24423A65-427F-4C1D-822F-A7C573D9BC50}" type="datetime1">
              <a:rPr lang="en-US" smtClean="0"/>
              <a:pPr>
                <a:defRPr/>
              </a:pPr>
              <a:t>2/8/2024</a:t>
            </a:fld>
            <a:endParaRPr lang="en-US" dirty="0"/>
          </a:p>
        </p:txBody>
      </p:sp>
      <p:sp>
        <p:nvSpPr>
          <p:cNvPr id="3" name="Slide Number Placeholder 2">
            <a:extLst>
              <a:ext uri="{FF2B5EF4-FFF2-40B4-BE49-F238E27FC236}">
                <a16:creationId xmlns:a16="http://schemas.microsoft.com/office/drawing/2014/main" xmlns="" id="{AD91612B-AF08-41A2-A933-8B6F126DAB98}"/>
              </a:ext>
            </a:extLst>
          </p:cNvPr>
          <p:cNvSpPr>
            <a:spLocks noGrp="1"/>
          </p:cNvSpPr>
          <p:nvPr>
            <p:ph type="sldNum" sz="quarter" idx="12"/>
          </p:nvPr>
        </p:nvSpPr>
        <p:spPr/>
        <p:txBody>
          <a:bodyPr/>
          <a:lstStyle/>
          <a:p>
            <a:fld id="{C427C16C-3C5F-498B-82A9-6CD3EB775C4A}" type="slidenum">
              <a:rPr lang="en-US" smtClean="0"/>
              <a:pPr/>
              <a:t>39</a:t>
            </a:fld>
            <a:endParaRPr lang="en-US"/>
          </a:p>
        </p:txBody>
      </p:sp>
      <p:pic>
        <p:nvPicPr>
          <p:cNvPr id="4098" name="Picture 2" descr="5 (1).png">
            <a:extLst>
              <a:ext uri="{FF2B5EF4-FFF2-40B4-BE49-F238E27FC236}">
                <a16:creationId xmlns:a16="http://schemas.microsoft.com/office/drawing/2014/main" xmlns="" id="{4C283142-DF14-4F9B-BDF5-E9FF7D280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25" y="661160"/>
            <a:ext cx="9539498" cy="4918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64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10680984-58DA-4B57-BE14-4BAFC6299C17}"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7A4E195E-0227-4360-970E-754722D7A83F}" type="slidenum">
              <a:rPr lang="en-US"/>
              <a:pPr/>
              <a:t>4</a:t>
            </a:fld>
            <a:endParaRPr lang="en-US"/>
          </a:p>
        </p:txBody>
      </p:sp>
      <p:pic>
        <p:nvPicPr>
          <p:cNvPr id="5124" name="Picture 2"/>
          <p:cNvPicPr>
            <a:picLocks noChangeAspect="1" noChangeArrowheads="1"/>
          </p:cNvPicPr>
          <p:nvPr/>
        </p:nvPicPr>
        <p:blipFill>
          <a:blip r:embed="rId2"/>
          <a:srcRect l="2106" t="4720" r="60780"/>
          <a:stretch>
            <a:fillRect/>
          </a:stretch>
        </p:blipFill>
        <p:spPr bwMode="auto">
          <a:xfrm>
            <a:off x="1781175" y="355600"/>
            <a:ext cx="4017963" cy="3598863"/>
          </a:xfrm>
          <a:prstGeom prst="rect">
            <a:avLst/>
          </a:prstGeom>
          <a:noFill/>
          <a:ln w="9525">
            <a:noFill/>
            <a:miter lim="800000"/>
            <a:headEnd/>
            <a:tailEnd/>
          </a:ln>
        </p:spPr>
      </p:pic>
      <p:pic>
        <p:nvPicPr>
          <p:cNvPr id="5125" name="Picture 4"/>
          <p:cNvPicPr>
            <a:picLocks noChangeAspect="1" noChangeArrowheads="1"/>
          </p:cNvPicPr>
          <p:nvPr/>
        </p:nvPicPr>
        <p:blipFill>
          <a:blip r:embed="rId2"/>
          <a:srcRect l="59018" t="3442" r="2324"/>
          <a:stretch>
            <a:fillRect/>
          </a:stretch>
        </p:blipFill>
        <p:spPr bwMode="auto">
          <a:xfrm>
            <a:off x="5929313" y="355600"/>
            <a:ext cx="4281487" cy="3732213"/>
          </a:xfrm>
          <a:prstGeom prst="rect">
            <a:avLst/>
          </a:prstGeom>
          <a:noFill/>
          <a:ln w="9525">
            <a:noFill/>
            <a:miter lim="800000"/>
            <a:headEnd/>
            <a:tailEnd/>
          </a:ln>
        </p:spPr>
      </p:pic>
      <p:sp>
        <p:nvSpPr>
          <p:cNvPr id="5126" name="Rectangle 3"/>
          <p:cNvSpPr>
            <a:spLocks noChangeArrowheads="1"/>
          </p:cNvSpPr>
          <p:nvPr/>
        </p:nvSpPr>
        <p:spPr bwMode="auto">
          <a:xfrm>
            <a:off x="1714500" y="4273550"/>
            <a:ext cx="8429625" cy="1631950"/>
          </a:xfrm>
          <a:prstGeom prst="rect">
            <a:avLst/>
          </a:prstGeom>
          <a:noFill/>
          <a:ln w="9525">
            <a:solidFill>
              <a:schemeClr val="accent6">
                <a:lumMod val="75000"/>
              </a:schemeClr>
            </a:solidFill>
            <a:miter lim="800000"/>
            <a:headEnd/>
            <a:tailEnd/>
          </a:ln>
        </p:spPr>
        <p:txBody>
          <a:bodyPr>
            <a:spAutoFit/>
          </a:bodyPr>
          <a:lstStyle/>
          <a:p>
            <a:pPr marL="285750" indent="-285750">
              <a:buFont typeface="Arial" pitchFamily="34" charset="0"/>
              <a:buChar char="•"/>
            </a:pPr>
            <a:r>
              <a:rPr lang="en-US" altLang="en-US" sz="2000" dirty="0">
                <a:latin typeface="Book Antiqua" pitchFamily="18" charset="0"/>
                <a:cs typeface="Arial" pitchFamily="34" charset="0"/>
              </a:rPr>
              <a:t>Let’s say we have a color image in JPG form and its size is 480 x 480. </a:t>
            </a:r>
          </a:p>
          <a:p>
            <a:pPr marL="285750" indent="-285750">
              <a:buFont typeface="Arial" pitchFamily="34" charset="0"/>
              <a:buChar char="•"/>
            </a:pPr>
            <a:r>
              <a:rPr lang="en-US" altLang="en-US" sz="2000" dirty="0">
                <a:latin typeface="Book Antiqua" pitchFamily="18" charset="0"/>
                <a:cs typeface="Arial" pitchFamily="34" charset="0"/>
              </a:rPr>
              <a:t>The representative array will be 480 x 480 x 3 (channels = RGB). </a:t>
            </a:r>
          </a:p>
          <a:p>
            <a:pPr marL="285750" indent="-285750">
              <a:buFont typeface="Arial" pitchFamily="34" charset="0"/>
              <a:buChar char="•"/>
            </a:pPr>
            <a:r>
              <a:rPr lang="en-US" altLang="en-US" sz="2000" dirty="0">
                <a:latin typeface="Book Antiqua" pitchFamily="18" charset="0"/>
                <a:cs typeface="Arial" pitchFamily="34" charset="0"/>
              </a:rPr>
              <a:t>Each of these numbers is given a value from 0 to 255 which describes the pixel intensity at that point. </a:t>
            </a:r>
          </a:p>
          <a:p>
            <a:pPr marL="285750" indent="-285750">
              <a:buFont typeface="Arial" pitchFamily="34" charset="0"/>
              <a:buChar char="•"/>
            </a:pPr>
            <a:r>
              <a:rPr lang="en-US" altLang="en-US" sz="2000" dirty="0">
                <a:latin typeface="Book Antiqua" pitchFamily="18" charset="0"/>
                <a:cs typeface="Arial" pitchFamily="34" charset="0"/>
              </a:rPr>
              <a:t>These numbers are the only inputs available to the computer.</a:t>
            </a:r>
            <a:endParaRPr lang="en-IN" altLang="en-US" sz="2000" dirty="0">
              <a:latin typeface="Book Antiqua" pitchFamily="18"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0F4AE41-89D6-40CF-91DE-39172FE28092}"/>
              </a:ext>
            </a:extLst>
          </p:cNvPr>
          <p:cNvSpPr>
            <a:spLocks noGrp="1"/>
          </p:cNvSpPr>
          <p:nvPr>
            <p:ph type="dt" sz="half" idx="10"/>
          </p:nvPr>
        </p:nvSpPr>
        <p:spPr/>
        <p:txBody>
          <a:bodyPr/>
          <a:lstStyle/>
          <a:p>
            <a:pPr>
              <a:defRPr/>
            </a:pPr>
            <a:fld id="{24423A65-427F-4C1D-822F-A7C573D9BC50}" type="datetime1">
              <a:rPr lang="en-US" smtClean="0"/>
              <a:pPr>
                <a:defRPr/>
              </a:pPr>
              <a:t>2/8/2024</a:t>
            </a:fld>
            <a:endParaRPr lang="en-US" dirty="0"/>
          </a:p>
        </p:txBody>
      </p:sp>
      <p:sp>
        <p:nvSpPr>
          <p:cNvPr id="3" name="Slide Number Placeholder 2">
            <a:extLst>
              <a:ext uri="{FF2B5EF4-FFF2-40B4-BE49-F238E27FC236}">
                <a16:creationId xmlns:a16="http://schemas.microsoft.com/office/drawing/2014/main" xmlns="" id="{27006005-FD28-477D-BD35-5BF86A57C7FD}"/>
              </a:ext>
            </a:extLst>
          </p:cNvPr>
          <p:cNvSpPr>
            <a:spLocks noGrp="1"/>
          </p:cNvSpPr>
          <p:nvPr>
            <p:ph type="sldNum" sz="quarter" idx="12"/>
          </p:nvPr>
        </p:nvSpPr>
        <p:spPr/>
        <p:txBody>
          <a:bodyPr/>
          <a:lstStyle/>
          <a:p>
            <a:fld id="{C427C16C-3C5F-498B-82A9-6CD3EB775C4A}" type="slidenum">
              <a:rPr lang="en-US" smtClean="0"/>
              <a:pPr/>
              <a:t>40</a:t>
            </a:fld>
            <a:endParaRPr lang="en-US"/>
          </a:p>
        </p:txBody>
      </p:sp>
      <p:pic>
        <p:nvPicPr>
          <p:cNvPr id="5122" name="Picture 2" descr="6.png">
            <a:extLst>
              <a:ext uri="{FF2B5EF4-FFF2-40B4-BE49-F238E27FC236}">
                <a16:creationId xmlns:a16="http://schemas.microsoft.com/office/drawing/2014/main" xmlns="" id="{38C828E3-9403-433B-A129-BCCF519C4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060" y="572535"/>
            <a:ext cx="9020175" cy="5076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ECF9481D-293A-4350-8593-1DD9C3E9B0AF}"/>
              </a:ext>
            </a:extLst>
          </p:cNvPr>
          <p:cNvSpPr/>
          <p:nvPr/>
        </p:nvSpPr>
        <p:spPr>
          <a:xfrm>
            <a:off x="609599" y="5659298"/>
            <a:ext cx="10508975" cy="646331"/>
          </a:xfrm>
          <a:prstGeom prst="rect">
            <a:avLst/>
          </a:prstGeom>
          <a:ln>
            <a:solidFill>
              <a:schemeClr val="accent6">
                <a:lumMod val="75000"/>
              </a:schemeClr>
            </a:solidFill>
          </a:ln>
        </p:spPr>
        <p:txBody>
          <a:bodyPr wrap="square">
            <a:spAutoFit/>
          </a:bodyPr>
          <a:lstStyle/>
          <a:p>
            <a:r>
              <a:rPr lang="en-US" dirty="0">
                <a:solidFill>
                  <a:srgbClr val="232323"/>
                </a:solidFill>
                <a:latin typeface="Bookman Old Style" panose="02050604050505020204" pitchFamily="18" charset="0"/>
              </a:rPr>
              <a:t>Each time the local receptive field is not changing since we can use the same kernel and the global receptive field is increasing</a:t>
            </a:r>
            <a:endParaRPr lang="en-US" dirty="0">
              <a:latin typeface="Bookman Old Style" panose="02050604050505020204" pitchFamily="18" charset="0"/>
            </a:endParaRPr>
          </a:p>
        </p:txBody>
      </p:sp>
    </p:spTree>
    <p:extLst>
      <p:ext uri="{BB962C8B-B14F-4D97-AF65-F5344CB8AC3E}">
        <p14:creationId xmlns:p14="http://schemas.microsoft.com/office/powerpoint/2010/main" val="3468124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21FD4D5-B08A-46D5-B3A0-C916FE9CAD4E}"/>
              </a:ext>
            </a:extLst>
          </p:cNvPr>
          <p:cNvSpPr>
            <a:spLocks noGrp="1"/>
          </p:cNvSpPr>
          <p:nvPr>
            <p:ph type="dt" sz="half" idx="10"/>
          </p:nvPr>
        </p:nvSpPr>
        <p:spPr/>
        <p:txBody>
          <a:bodyPr/>
          <a:lstStyle/>
          <a:p>
            <a:pPr>
              <a:defRPr/>
            </a:pPr>
            <a:fld id="{24423A65-427F-4C1D-822F-A7C573D9BC50}" type="datetime1">
              <a:rPr lang="en-US" smtClean="0"/>
              <a:pPr>
                <a:defRPr/>
              </a:pPr>
              <a:t>2/8/2024</a:t>
            </a:fld>
            <a:endParaRPr lang="en-US" dirty="0"/>
          </a:p>
        </p:txBody>
      </p:sp>
      <p:sp>
        <p:nvSpPr>
          <p:cNvPr id="3" name="Slide Number Placeholder 2">
            <a:extLst>
              <a:ext uri="{FF2B5EF4-FFF2-40B4-BE49-F238E27FC236}">
                <a16:creationId xmlns:a16="http://schemas.microsoft.com/office/drawing/2014/main" xmlns="" id="{36232899-EC21-4FA8-96AD-756324B86678}"/>
              </a:ext>
            </a:extLst>
          </p:cNvPr>
          <p:cNvSpPr>
            <a:spLocks noGrp="1"/>
          </p:cNvSpPr>
          <p:nvPr>
            <p:ph type="sldNum" sz="quarter" idx="12"/>
          </p:nvPr>
        </p:nvSpPr>
        <p:spPr/>
        <p:txBody>
          <a:bodyPr/>
          <a:lstStyle/>
          <a:p>
            <a:fld id="{C427C16C-3C5F-498B-82A9-6CD3EB775C4A}" type="slidenum">
              <a:rPr lang="en-US" smtClean="0"/>
              <a:pPr/>
              <a:t>41</a:t>
            </a:fld>
            <a:endParaRPr lang="en-US"/>
          </a:p>
        </p:txBody>
      </p:sp>
      <p:sp>
        <p:nvSpPr>
          <p:cNvPr id="4" name="Rectangle 3">
            <a:extLst>
              <a:ext uri="{FF2B5EF4-FFF2-40B4-BE49-F238E27FC236}">
                <a16:creationId xmlns:a16="http://schemas.microsoft.com/office/drawing/2014/main" xmlns="" id="{11A7B214-1EFD-4207-A16B-F2F1B673D49C}"/>
              </a:ext>
            </a:extLst>
          </p:cNvPr>
          <p:cNvSpPr/>
          <p:nvPr/>
        </p:nvSpPr>
        <p:spPr>
          <a:xfrm>
            <a:off x="609600" y="1783210"/>
            <a:ext cx="10827026" cy="1200329"/>
          </a:xfrm>
          <a:prstGeom prst="rect">
            <a:avLst/>
          </a:prstGeom>
          <a:ln>
            <a:solidFill>
              <a:schemeClr val="accent6">
                <a:lumMod val="75000"/>
              </a:schemeClr>
            </a:solidFill>
          </a:ln>
        </p:spPr>
        <p:txBody>
          <a:bodyPr wrap="square">
            <a:spAutoFit/>
          </a:bodyPr>
          <a:lstStyle/>
          <a:p>
            <a:pPr algn="just"/>
            <a:r>
              <a:rPr lang="en-US" dirty="0">
                <a:solidFill>
                  <a:srgbClr val="232323"/>
                </a:solidFill>
                <a:latin typeface="Bookman Old Style" panose="02050604050505020204" pitchFamily="18" charset="0"/>
              </a:rPr>
              <a:t>At the beginning, the kernel tries to extract the small features, like edges and gradients and only has an idea about those. However, as soon as it moves to the next layer, it starts getting a larger perspective of the image and notices the pattern and textures. Furthermore, in the final layer, our network is able to build the complete object.</a:t>
            </a:r>
            <a:endParaRPr lang="en-US" dirty="0">
              <a:latin typeface="Bookman Old Style" panose="02050604050505020204" pitchFamily="18" charset="0"/>
            </a:endParaRPr>
          </a:p>
        </p:txBody>
      </p:sp>
    </p:spTree>
    <p:extLst>
      <p:ext uri="{BB962C8B-B14F-4D97-AF65-F5344CB8AC3E}">
        <p14:creationId xmlns:p14="http://schemas.microsoft.com/office/powerpoint/2010/main" val="500469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50C43EE-FB80-463A-B079-F1C1DC58B892}"/>
              </a:ext>
            </a:extLst>
          </p:cNvPr>
          <p:cNvSpPr>
            <a:spLocks noGrp="1"/>
          </p:cNvSpPr>
          <p:nvPr>
            <p:ph type="dt" sz="half" idx="10"/>
          </p:nvPr>
        </p:nvSpPr>
        <p:spPr/>
        <p:txBody>
          <a:bodyPr/>
          <a:lstStyle/>
          <a:p>
            <a:pPr>
              <a:defRPr/>
            </a:pPr>
            <a:fld id="{24423A65-427F-4C1D-822F-A7C573D9BC50}" type="datetime1">
              <a:rPr lang="en-US" smtClean="0"/>
              <a:pPr>
                <a:defRPr/>
              </a:pPr>
              <a:t>2/8/2024</a:t>
            </a:fld>
            <a:endParaRPr lang="en-US" dirty="0"/>
          </a:p>
        </p:txBody>
      </p:sp>
      <p:sp>
        <p:nvSpPr>
          <p:cNvPr id="3" name="Slide Number Placeholder 2">
            <a:extLst>
              <a:ext uri="{FF2B5EF4-FFF2-40B4-BE49-F238E27FC236}">
                <a16:creationId xmlns:a16="http://schemas.microsoft.com/office/drawing/2014/main" xmlns="" id="{9A70593E-0C9C-400C-A16C-1D6FF577D060}"/>
              </a:ext>
            </a:extLst>
          </p:cNvPr>
          <p:cNvSpPr>
            <a:spLocks noGrp="1"/>
          </p:cNvSpPr>
          <p:nvPr>
            <p:ph type="sldNum" sz="quarter" idx="12"/>
          </p:nvPr>
        </p:nvSpPr>
        <p:spPr/>
        <p:txBody>
          <a:bodyPr/>
          <a:lstStyle/>
          <a:p>
            <a:fld id="{C427C16C-3C5F-498B-82A9-6CD3EB775C4A}" type="slidenum">
              <a:rPr lang="en-US" smtClean="0"/>
              <a:pPr/>
              <a:t>42</a:t>
            </a:fld>
            <a:endParaRPr lang="en-US"/>
          </a:p>
        </p:txBody>
      </p:sp>
      <p:sp>
        <p:nvSpPr>
          <p:cNvPr id="4" name="Rectangle 3">
            <a:extLst>
              <a:ext uri="{FF2B5EF4-FFF2-40B4-BE49-F238E27FC236}">
                <a16:creationId xmlns:a16="http://schemas.microsoft.com/office/drawing/2014/main" xmlns="" id="{989E8DF3-AC48-40A6-92B7-D7E6B7E981F4}"/>
              </a:ext>
            </a:extLst>
          </p:cNvPr>
          <p:cNvSpPr/>
          <p:nvPr/>
        </p:nvSpPr>
        <p:spPr>
          <a:xfrm>
            <a:off x="392896" y="461377"/>
            <a:ext cx="8738290" cy="1477328"/>
          </a:xfrm>
          <a:prstGeom prst="rect">
            <a:avLst/>
          </a:prstGeom>
        </p:spPr>
        <p:txBody>
          <a:bodyPr wrap="none">
            <a:spAutoFit/>
          </a:bodyPr>
          <a:lstStyle/>
          <a:p>
            <a:pPr marL="609585" indent="-457189">
              <a:buSzPts val="1800"/>
              <a:buFont typeface="EB Garamond"/>
              <a:buChar char="●"/>
            </a:pPr>
            <a:r>
              <a:rPr lang="en-US" dirty="0">
                <a:latin typeface="Bookman Old Style" panose="02050604050505020204" pitchFamily="18" charset="0"/>
                <a:ea typeface="EB Garamond"/>
                <a:cs typeface="EB Garamond"/>
                <a:sym typeface="EB Garamond"/>
              </a:rPr>
              <a:t>Convolutions are </a:t>
            </a:r>
            <a:r>
              <a:rPr lang="en-US" dirty="0">
                <a:solidFill>
                  <a:srgbClr val="FF0000"/>
                </a:solidFill>
                <a:latin typeface="Bookman Old Style" panose="02050604050505020204" pitchFamily="18" charset="0"/>
                <a:ea typeface="EB Garamond"/>
                <a:cs typeface="EB Garamond"/>
                <a:sym typeface="EB Garamond"/>
              </a:rPr>
              <a:t>filtering</a:t>
            </a:r>
            <a:r>
              <a:rPr lang="en-US" dirty="0">
                <a:latin typeface="Bookman Old Style" panose="02050604050505020204" pitchFamily="18" charset="0"/>
                <a:ea typeface="EB Garamond"/>
                <a:cs typeface="EB Garamond"/>
                <a:sym typeface="EB Garamond"/>
              </a:rPr>
              <a:t> operations</a:t>
            </a:r>
          </a:p>
          <a:p>
            <a:pPr marL="609585" indent="-457189">
              <a:buSzPts val="1800"/>
              <a:buFont typeface="EB Garamond"/>
              <a:buChar char="●"/>
            </a:pPr>
            <a:r>
              <a:rPr lang="en-US" dirty="0">
                <a:solidFill>
                  <a:schemeClr val="dk1"/>
                </a:solidFill>
                <a:latin typeface="Bookman Old Style" panose="02050604050505020204" pitchFamily="18" charset="0"/>
                <a:ea typeface="EB Garamond"/>
                <a:cs typeface="EB Garamond"/>
                <a:sym typeface="EB Garamond"/>
              </a:rPr>
              <a:t>Different filter (kernel) sizes </a:t>
            </a:r>
            <a:r>
              <a:rPr lang="en-US" b="1" dirty="0">
                <a:latin typeface="Bookman Old Style" panose="02050604050505020204" pitchFamily="18" charset="0"/>
                <a:ea typeface="EB Garamond"/>
                <a:cs typeface="EB Garamond"/>
                <a:sym typeface="EB Garamond"/>
              </a:rPr>
              <a:t>unveil</a:t>
            </a:r>
            <a:r>
              <a:rPr lang="en-US" dirty="0">
                <a:solidFill>
                  <a:schemeClr val="dk1"/>
                </a:solidFill>
                <a:latin typeface="Bookman Old Style" panose="02050604050505020204" pitchFamily="18" charset="0"/>
                <a:ea typeface="EB Garamond"/>
                <a:cs typeface="EB Garamond"/>
                <a:sym typeface="EB Garamond"/>
              </a:rPr>
              <a:t> different image feature information</a:t>
            </a:r>
          </a:p>
          <a:p>
            <a:pPr marL="609585" indent="-457189">
              <a:buSzPts val="1800"/>
              <a:buFont typeface="EB Garamond"/>
              <a:buChar char="●"/>
            </a:pPr>
            <a:r>
              <a:rPr lang="en-US" dirty="0">
                <a:solidFill>
                  <a:schemeClr val="dk1"/>
                </a:solidFill>
                <a:latin typeface="Bookman Old Style" panose="02050604050505020204" pitchFamily="18" charset="0"/>
                <a:ea typeface="EB Garamond"/>
                <a:cs typeface="EB Garamond"/>
                <a:sym typeface="EB Garamond"/>
              </a:rPr>
              <a:t>Commonly in two steps: </a:t>
            </a:r>
          </a:p>
          <a:p>
            <a:pPr marL="1066785" lvl="1" indent="-457189">
              <a:buSzPts val="1800"/>
              <a:buFont typeface="+mj-lt"/>
              <a:buAutoNum type="arabicPeriod"/>
            </a:pPr>
            <a:r>
              <a:rPr lang="en-US" b="1" dirty="0">
                <a:solidFill>
                  <a:schemeClr val="dk1"/>
                </a:solidFill>
                <a:latin typeface="Bookman Old Style" panose="02050604050505020204" pitchFamily="18" charset="0"/>
                <a:ea typeface="EB Garamond"/>
                <a:cs typeface="EB Garamond"/>
                <a:sym typeface="EB Garamond"/>
              </a:rPr>
              <a:t>Slide</a:t>
            </a:r>
            <a:r>
              <a:rPr lang="en-US" dirty="0">
                <a:solidFill>
                  <a:schemeClr val="dk1"/>
                </a:solidFill>
                <a:latin typeface="Bookman Old Style" panose="02050604050505020204" pitchFamily="18" charset="0"/>
                <a:ea typeface="EB Garamond"/>
                <a:cs typeface="EB Garamond"/>
                <a:sym typeface="EB Garamond"/>
              </a:rPr>
              <a:t> </a:t>
            </a:r>
            <a:r>
              <a:rPr lang="en-US" i="1" dirty="0">
                <a:solidFill>
                  <a:srgbClr val="FF0000"/>
                </a:solidFill>
                <a:latin typeface="Bookman Old Style" panose="02050604050505020204" pitchFamily="18" charset="0"/>
                <a:ea typeface="EB Garamond"/>
                <a:cs typeface="EB Garamond"/>
                <a:sym typeface="EB Garamond"/>
              </a:rPr>
              <a:t>the same fixed</a:t>
            </a:r>
            <a:r>
              <a:rPr lang="en-US" dirty="0">
                <a:solidFill>
                  <a:srgbClr val="FF0000"/>
                </a:solidFill>
                <a:latin typeface="Bookman Old Style" panose="02050604050505020204" pitchFamily="18" charset="0"/>
                <a:ea typeface="EB Garamond"/>
                <a:cs typeface="EB Garamond"/>
                <a:sym typeface="EB Garamond"/>
              </a:rPr>
              <a:t> </a:t>
            </a:r>
            <a:r>
              <a:rPr lang="en-US" dirty="0">
                <a:solidFill>
                  <a:schemeClr val="dk1"/>
                </a:solidFill>
                <a:latin typeface="Bookman Old Style" panose="02050604050505020204" pitchFamily="18" charset="0"/>
                <a:ea typeface="EB Garamond"/>
                <a:cs typeface="EB Garamond"/>
                <a:sym typeface="EB Garamond"/>
              </a:rPr>
              <a:t>kernel across the image</a:t>
            </a:r>
          </a:p>
          <a:p>
            <a:pPr marL="1066785" lvl="1" indent="-457189">
              <a:buSzPts val="1800"/>
              <a:buFont typeface="+mj-lt"/>
              <a:buAutoNum type="arabicPeriod"/>
            </a:pPr>
            <a:r>
              <a:rPr lang="en" dirty="0">
                <a:solidFill>
                  <a:schemeClr val="dk1"/>
                </a:solidFill>
                <a:latin typeface="Bookman Old Style" panose="02050604050505020204" pitchFamily="18" charset="0"/>
                <a:ea typeface="EB Garamond"/>
                <a:cs typeface="EB Garamond"/>
                <a:sym typeface="EB Garamond"/>
              </a:rPr>
              <a:t>Calculate the </a:t>
            </a:r>
            <a:r>
              <a:rPr lang="en" b="1" dirty="0">
                <a:solidFill>
                  <a:schemeClr val="dk1"/>
                </a:solidFill>
                <a:latin typeface="Bookman Old Style" panose="02050604050505020204" pitchFamily="18" charset="0"/>
                <a:ea typeface="EB Garamond"/>
                <a:cs typeface="EB Garamond"/>
                <a:sym typeface="EB Garamond"/>
              </a:rPr>
              <a:t>dot product</a:t>
            </a:r>
            <a:r>
              <a:rPr lang="en" dirty="0">
                <a:solidFill>
                  <a:schemeClr val="dk1"/>
                </a:solidFill>
                <a:latin typeface="Bookman Old Style" panose="02050604050505020204" pitchFamily="18" charset="0"/>
                <a:ea typeface="EB Garamond"/>
                <a:cs typeface="EB Garamond"/>
                <a:sym typeface="EB Garamond"/>
              </a:rPr>
              <a:t> between kernel and image</a:t>
            </a:r>
            <a:endParaRPr lang="en-US" dirty="0">
              <a:latin typeface="Bookman Old Style" panose="02050604050505020204" pitchFamily="18" charset="0"/>
            </a:endParaRPr>
          </a:p>
        </p:txBody>
      </p:sp>
      <p:sp>
        <p:nvSpPr>
          <p:cNvPr id="5" name="Google Shape;211;p23">
            <a:extLst>
              <a:ext uri="{FF2B5EF4-FFF2-40B4-BE49-F238E27FC236}">
                <a16:creationId xmlns:a16="http://schemas.microsoft.com/office/drawing/2014/main" xmlns="" id="{78FA6541-CE2E-4734-90B5-91A6DE30F7C1}"/>
              </a:ext>
            </a:extLst>
          </p:cNvPr>
          <p:cNvSpPr/>
          <p:nvPr/>
        </p:nvSpPr>
        <p:spPr>
          <a:xfrm>
            <a:off x="4979267" y="2879460"/>
            <a:ext cx="482400" cy="4572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4000"/>
          </a:p>
        </p:txBody>
      </p:sp>
      <p:sp>
        <p:nvSpPr>
          <p:cNvPr id="6" name="Google Shape;212;p23">
            <a:extLst>
              <a:ext uri="{FF2B5EF4-FFF2-40B4-BE49-F238E27FC236}">
                <a16:creationId xmlns:a16="http://schemas.microsoft.com/office/drawing/2014/main" xmlns="" id="{385A00FD-5899-415C-BD29-6EAE93DCF40F}"/>
              </a:ext>
            </a:extLst>
          </p:cNvPr>
          <p:cNvSpPr txBox="1"/>
          <p:nvPr/>
        </p:nvSpPr>
        <p:spPr>
          <a:xfrm>
            <a:off x="4979267" y="2807193"/>
            <a:ext cx="482400" cy="457200"/>
          </a:xfrm>
          <a:prstGeom prst="rect">
            <a:avLst/>
          </a:prstGeom>
          <a:noFill/>
          <a:ln>
            <a:noFill/>
          </a:ln>
        </p:spPr>
        <p:txBody>
          <a:bodyPr spcFirstLastPara="1" wrap="square" lIns="121900" tIns="121900" rIns="121900" bIns="121900" anchor="t" anchorCtr="0">
            <a:noAutofit/>
          </a:bodyPr>
          <a:lstStyle/>
          <a:p>
            <a:r>
              <a:rPr lang="en" sz="4000">
                <a:solidFill>
                  <a:srgbClr val="FF0000"/>
                </a:solidFill>
              </a:rPr>
              <a:t>*</a:t>
            </a:r>
            <a:endParaRPr sz="4000">
              <a:solidFill>
                <a:srgbClr val="FF0000"/>
              </a:solidFill>
            </a:endParaRPr>
          </a:p>
        </p:txBody>
      </p:sp>
      <p:pic>
        <p:nvPicPr>
          <p:cNvPr id="7" name="Google Shape;213;p23">
            <a:extLst>
              <a:ext uri="{FF2B5EF4-FFF2-40B4-BE49-F238E27FC236}">
                <a16:creationId xmlns:a16="http://schemas.microsoft.com/office/drawing/2014/main" xmlns="" id="{72FF84E1-DF59-49F3-9930-099F33524998}"/>
              </a:ext>
            </a:extLst>
          </p:cNvPr>
          <p:cNvPicPr preferRelativeResize="0"/>
          <p:nvPr/>
        </p:nvPicPr>
        <p:blipFill>
          <a:blip r:embed="rId2" cstate="print">
            <a:alphaModFix/>
          </a:blip>
          <a:stretch>
            <a:fillRect/>
          </a:stretch>
        </p:blipFill>
        <p:spPr>
          <a:xfrm>
            <a:off x="5773531" y="3613191"/>
            <a:ext cx="1010733" cy="1008199"/>
          </a:xfrm>
          <a:prstGeom prst="rect">
            <a:avLst/>
          </a:prstGeom>
          <a:noFill/>
          <a:ln>
            <a:noFill/>
          </a:ln>
        </p:spPr>
      </p:pic>
      <p:pic>
        <p:nvPicPr>
          <p:cNvPr id="8" name="Google Shape;214;p23">
            <a:extLst>
              <a:ext uri="{FF2B5EF4-FFF2-40B4-BE49-F238E27FC236}">
                <a16:creationId xmlns:a16="http://schemas.microsoft.com/office/drawing/2014/main" xmlns="" id="{DBDF83CA-83B0-42B7-8D50-2B4D3566178D}"/>
              </a:ext>
            </a:extLst>
          </p:cNvPr>
          <p:cNvPicPr preferRelativeResize="0"/>
          <p:nvPr/>
        </p:nvPicPr>
        <p:blipFill>
          <a:blip r:embed="rId3">
            <a:alphaModFix/>
          </a:blip>
          <a:stretch>
            <a:fillRect/>
          </a:stretch>
        </p:blipFill>
        <p:spPr>
          <a:xfrm>
            <a:off x="5773529" y="2348797"/>
            <a:ext cx="1010744" cy="1018400"/>
          </a:xfrm>
          <a:prstGeom prst="rect">
            <a:avLst/>
          </a:prstGeom>
          <a:noFill/>
          <a:ln>
            <a:noFill/>
          </a:ln>
        </p:spPr>
      </p:pic>
      <p:pic>
        <p:nvPicPr>
          <p:cNvPr id="9" name="Google Shape;215;p23">
            <a:extLst>
              <a:ext uri="{FF2B5EF4-FFF2-40B4-BE49-F238E27FC236}">
                <a16:creationId xmlns:a16="http://schemas.microsoft.com/office/drawing/2014/main" xmlns="" id="{AF854C45-D018-4047-BE48-977A47B364EB}"/>
              </a:ext>
            </a:extLst>
          </p:cNvPr>
          <p:cNvPicPr preferRelativeResize="0"/>
          <p:nvPr/>
        </p:nvPicPr>
        <p:blipFill>
          <a:blip r:embed="rId4" cstate="print">
            <a:alphaModFix/>
          </a:blip>
          <a:stretch>
            <a:fillRect/>
          </a:stretch>
        </p:blipFill>
        <p:spPr>
          <a:xfrm>
            <a:off x="5773532" y="4867394"/>
            <a:ext cx="1010733" cy="1003159"/>
          </a:xfrm>
          <a:prstGeom prst="rect">
            <a:avLst/>
          </a:prstGeom>
          <a:noFill/>
          <a:ln>
            <a:noFill/>
          </a:ln>
        </p:spPr>
      </p:pic>
      <p:pic>
        <p:nvPicPr>
          <p:cNvPr id="10" name="Google Shape;216;p23">
            <a:extLst>
              <a:ext uri="{FF2B5EF4-FFF2-40B4-BE49-F238E27FC236}">
                <a16:creationId xmlns:a16="http://schemas.microsoft.com/office/drawing/2014/main" xmlns="" id="{FFAA1B10-DFF9-4970-A87D-EABD5263BCCC}"/>
              </a:ext>
            </a:extLst>
          </p:cNvPr>
          <p:cNvPicPr preferRelativeResize="0"/>
          <p:nvPr/>
        </p:nvPicPr>
        <p:blipFill rotWithShape="1">
          <a:blip r:embed="rId5" cstate="print">
            <a:alphaModFix/>
          </a:blip>
          <a:srcRect l="50029" t="9874" b="10431"/>
          <a:stretch/>
        </p:blipFill>
        <p:spPr>
          <a:xfrm>
            <a:off x="7834134" y="2268811"/>
            <a:ext cx="1809607" cy="1154367"/>
          </a:xfrm>
          <a:prstGeom prst="rect">
            <a:avLst/>
          </a:prstGeom>
          <a:noFill/>
          <a:ln>
            <a:noFill/>
          </a:ln>
        </p:spPr>
      </p:pic>
      <p:pic>
        <p:nvPicPr>
          <p:cNvPr id="11" name="Google Shape;217;p23">
            <a:extLst>
              <a:ext uri="{FF2B5EF4-FFF2-40B4-BE49-F238E27FC236}">
                <a16:creationId xmlns:a16="http://schemas.microsoft.com/office/drawing/2014/main" xmlns="" id="{1489658E-B224-4E3C-8FF8-29BB40CDEEBC}"/>
              </a:ext>
            </a:extLst>
          </p:cNvPr>
          <p:cNvPicPr preferRelativeResize="0"/>
          <p:nvPr/>
        </p:nvPicPr>
        <p:blipFill>
          <a:blip r:embed="rId6" cstate="print">
            <a:alphaModFix/>
          </a:blip>
          <a:stretch>
            <a:fillRect/>
          </a:stretch>
        </p:blipFill>
        <p:spPr>
          <a:xfrm>
            <a:off x="1581734" y="3453531"/>
            <a:ext cx="2042668" cy="1285933"/>
          </a:xfrm>
          <a:prstGeom prst="rect">
            <a:avLst/>
          </a:prstGeom>
          <a:noFill/>
          <a:ln>
            <a:noFill/>
          </a:ln>
        </p:spPr>
      </p:pic>
      <p:pic>
        <p:nvPicPr>
          <p:cNvPr id="12" name="Google Shape;218;p23">
            <a:extLst>
              <a:ext uri="{FF2B5EF4-FFF2-40B4-BE49-F238E27FC236}">
                <a16:creationId xmlns:a16="http://schemas.microsoft.com/office/drawing/2014/main" xmlns="" id="{D29520BA-EE75-4047-82E3-166716BDEA2A}"/>
              </a:ext>
            </a:extLst>
          </p:cNvPr>
          <p:cNvPicPr preferRelativeResize="0"/>
          <p:nvPr/>
        </p:nvPicPr>
        <p:blipFill rotWithShape="1">
          <a:blip r:embed="rId7" cstate="print">
            <a:alphaModFix/>
          </a:blip>
          <a:srcRect l="50029" t="9873" b="10439"/>
          <a:stretch/>
        </p:blipFill>
        <p:spPr>
          <a:xfrm>
            <a:off x="7841200" y="3556126"/>
            <a:ext cx="1809600" cy="1154324"/>
          </a:xfrm>
          <a:prstGeom prst="rect">
            <a:avLst/>
          </a:prstGeom>
          <a:noFill/>
          <a:ln>
            <a:noFill/>
          </a:ln>
        </p:spPr>
      </p:pic>
      <p:pic>
        <p:nvPicPr>
          <p:cNvPr id="13" name="Google Shape;219;p23">
            <a:extLst>
              <a:ext uri="{FF2B5EF4-FFF2-40B4-BE49-F238E27FC236}">
                <a16:creationId xmlns:a16="http://schemas.microsoft.com/office/drawing/2014/main" xmlns="" id="{632C4522-1B82-4C8C-B113-8AD58F326616}"/>
              </a:ext>
            </a:extLst>
          </p:cNvPr>
          <p:cNvPicPr preferRelativeResize="0"/>
          <p:nvPr/>
        </p:nvPicPr>
        <p:blipFill rotWithShape="1">
          <a:blip r:embed="rId8" cstate="print">
            <a:alphaModFix/>
          </a:blip>
          <a:srcRect l="50029" t="9324" b="10153"/>
          <a:stretch/>
        </p:blipFill>
        <p:spPr>
          <a:xfrm>
            <a:off x="7834133" y="4843406"/>
            <a:ext cx="1809600" cy="1166455"/>
          </a:xfrm>
          <a:prstGeom prst="rect">
            <a:avLst/>
          </a:prstGeom>
          <a:noFill/>
          <a:ln>
            <a:noFill/>
          </a:ln>
        </p:spPr>
      </p:pic>
      <p:sp>
        <p:nvSpPr>
          <p:cNvPr id="14" name="Google Shape;220;p23">
            <a:extLst>
              <a:ext uri="{FF2B5EF4-FFF2-40B4-BE49-F238E27FC236}">
                <a16:creationId xmlns:a16="http://schemas.microsoft.com/office/drawing/2014/main" xmlns="" id="{F4B16852-27FD-4FC2-8608-288BDE45BA42}"/>
              </a:ext>
            </a:extLst>
          </p:cNvPr>
          <p:cNvSpPr txBox="1"/>
          <p:nvPr/>
        </p:nvSpPr>
        <p:spPr>
          <a:xfrm>
            <a:off x="1690233" y="4915660"/>
            <a:ext cx="2122800" cy="457200"/>
          </a:xfrm>
          <a:prstGeom prst="rect">
            <a:avLst/>
          </a:prstGeom>
          <a:noFill/>
          <a:ln>
            <a:noFill/>
          </a:ln>
        </p:spPr>
        <p:txBody>
          <a:bodyPr spcFirstLastPara="1" wrap="square" lIns="121900" tIns="121900" rIns="121900" bIns="121900" anchor="t" anchorCtr="0">
            <a:noAutofit/>
          </a:bodyPr>
          <a:lstStyle/>
          <a:p>
            <a:r>
              <a:rPr lang="en" sz="2400" u="sng">
                <a:solidFill>
                  <a:schemeClr val="hlink"/>
                </a:solidFill>
                <a:latin typeface="EB Garamond"/>
                <a:ea typeface="EB Garamond"/>
                <a:cs typeface="EB Garamond"/>
                <a:sym typeface="EB Garamond"/>
                <a:hlinkClick r:id="rId9"/>
              </a:rPr>
              <a:t>Let’s try together</a:t>
            </a:r>
            <a:endParaRPr sz="2400">
              <a:latin typeface="EB Garamond"/>
              <a:ea typeface="EB Garamond"/>
              <a:cs typeface="EB Garamond"/>
              <a:sym typeface="EB Garamond"/>
            </a:endParaRPr>
          </a:p>
        </p:txBody>
      </p:sp>
      <p:sp>
        <p:nvSpPr>
          <p:cNvPr id="15" name="Google Shape;222;p23">
            <a:extLst>
              <a:ext uri="{FF2B5EF4-FFF2-40B4-BE49-F238E27FC236}">
                <a16:creationId xmlns:a16="http://schemas.microsoft.com/office/drawing/2014/main" xmlns="" id="{FEC27955-72A2-4F99-B105-583EC8F98EAF}"/>
              </a:ext>
            </a:extLst>
          </p:cNvPr>
          <p:cNvSpPr txBox="1"/>
          <p:nvPr/>
        </p:nvSpPr>
        <p:spPr>
          <a:xfrm>
            <a:off x="6732733" y="2403160"/>
            <a:ext cx="1160000" cy="457200"/>
          </a:xfrm>
          <a:prstGeom prst="rect">
            <a:avLst/>
          </a:prstGeom>
          <a:noFill/>
          <a:ln>
            <a:noFill/>
          </a:ln>
        </p:spPr>
        <p:txBody>
          <a:bodyPr spcFirstLastPara="1" wrap="square" lIns="121900" tIns="121900" rIns="121900" bIns="121900" anchor="t" anchorCtr="0">
            <a:noAutofit/>
          </a:bodyPr>
          <a:lstStyle/>
          <a:p>
            <a:pPr algn="ctr"/>
            <a:r>
              <a:rPr lang="en" sz="2000" dirty="0">
                <a:solidFill>
                  <a:srgbClr val="FF0000"/>
                </a:solidFill>
                <a:latin typeface="EB Garamond"/>
                <a:ea typeface="EB Garamond"/>
                <a:cs typeface="EB Garamond"/>
                <a:sym typeface="EB Garamond"/>
              </a:rPr>
              <a:t>Blurring</a:t>
            </a:r>
            <a:endParaRPr sz="2000" dirty="0">
              <a:solidFill>
                <a:srgbClr val="FF0000"/>
              </a:solidFill>
              <a:latin typeface="EB Garamond"/>
              <a:ea typeface="EB Garamond"/>
              <a:cs typeface="EB Garamond"/>
              <a:sym typeface="EB Garamond"/>
            </a:endParaRPr>
          </a:p>
        </p:txBody>
      </p:sp>
      <p:sp>
        <p:nvSpPr>
          <p:cNvPr id="16" name="Google Shape;223;p23">
            <a:extLst>
              <a:ext uri="{FF2B5EF4-FFF2-40B4-BE49-F238E27FC236}">
                <a16:creationId xmlns:a16="http://schemas.microsoft.com/office/drawing/2014/main" xmlns="" id="{7506346C-CAE4-4414-AF52-DFA0AD2B33C3}"/>
              </a:ext>
            </a:extLst>
          </p:cNvPr>
          <p:cNvSpPr txBox="1"/>
          <p:nvPr/>
        </p:nvSpPr>
        <p:spPr>
          <a:xfrm>
            <a:off x="6692600" y="3634967"/>
            <a:ext cx="1233200" cy="408000"/>
          </a:xfrm>
          <a:prstGeom prst="rect">
            <a:avLst/>
          </a:prstGeom>
          <a:noFill/>
          <a:ln>
            <a:noFill/>
          </a:ln>
        </p:spPr>
        <p:txBody>
          <a:bodyPr spcFirstLastPara="1" wrap="square" lIns="121900" tIns="121900" rIns="121900" bIns="121900" anchor="t" anchorCtr="0">
            <a:noAutofit/>
          </a:bodyPr>
          <a:lstStyle/>
          <a:p>
            <a:pPr algn="ctr"/>
            <a:r>
              <a:rPr lang="en" sz="1400" dirty="0">
                <a:solidFill>
                  <a:srgbClr val="FF0000"/>
                </a:solidFill>
                <a:latin typeface="EB Garamond"/>
                <a:ea typeface="EB Garamond"/>
                <a:cs typeface="EB Garamond"/>
                <a:sym typeface="EB Garamond"/>
              </a:rPr>
              <a:t>Sharpening</a:t>
            </a:r>
            <a:endParaRPr sz="1400" dirty="0">
              <a:solidFill>
                <a:srgbClr val="FF0000"/>
              </a:solidFill>
              <a:latin typeface="EB Garamond"/>
              <a:ea typeface="EB Garamond"/>
              <a:cs typeface="EB Garamond"/>
              <a:sym typeface="EB Garamond"/>
            </a:endParaRPr>
          </a:p>
        </p:txBody>
      </p:sp>
      <p:sp>
        <p:nvSpPr>
          <p:cNvPr id="17" name="Google Shape;224;p23">
            <a:extLst>
              <a:ext uri="{FF2B5EF4-FFF2-40B4-BE49-F238E27FC236}">
                <a16:creationId xmlns:a16="http://schemas.microsoft.com/office/drawing/2014/main" xmlns="" id="{9D71DC51-A86F-45B1-85C0-8C70B08B615F}"/>
              </a:ext>
            </a:extLst>
          </p:cNvPr>
          <p:cNvSpPr txBox="1"/>
          <p:nvPr/>
        </p:nvSpPr>
        <p:spPr>
          <a:xfrm>
            <a:off x="6561332" y="4915660"/>
            <a:ext cx="1502800" cy="457200"/>
          </a:xfrm>
          <a:prstGeom prst="rect">
            <a:avLst/>
          </a:prstGeom>
          <a:noFill/>
          <a:ln>
            <a:noFill/>
          </a:ln>
        </p:spPr>
        <p:txBody>
          <a:bodyPr spcFirstLastPara="1" wrap="square" lIns="121900" tIns="121900" rIns="121900" bIns="121900" anchor="t" anchorCtr="0">
            <a:noAutofit/>
          </a:bodyPr>
          <a:lstStyle/>
          <a:p>
            <a:pPr algn="ctr"/>
            <a:r>
              <a:rPr lang="en" sz="2000" dirty="0">
                <a:solidFill>
                  <a:srgbClr val="FF0000"/>
                </a:solidFill>
                <a:latin typeface="EB Garamond"/>
                <a:ea typeface="EB Garamond"/>
                <a:cs typeface="EB Garamond"/>
                <a:sym typeface="EB Garamond"/>
              </a:rPr>
              <a:t>Edge</a:t>
            </a:r>
            <a:endParaRPr sz="2000" dirty="0">
              <a:solidFill>
                <a:srgbClr val="FF0000"/>
              </a:solidFill>
              <a:latin typeface="EB Garamond"/>
              <a:ea typeface="EB Garamond"/>
              <a:cs typeface="EB Garamond"/>
              <a:sym typeface="EB Garamond"/>
            </a:endParaRPr>
          </a:p>
          <a:p>
            <a:pPr algn="ctr"/>
            <a:endParaRPr sz="2000" dirty="0">
              <a:latin typeface="EB Garamond"/>
              <a:ea typeface="EB Garamond"/>
              <a:cs typeface="EB Garamond"/>
              <a:sym typeface="EB Garamond"/>
            </a:endParaRPr>
          </a:p>
        </p:txBody>
      </p:sp>
      <p:cxnSp>
        <p:nvCxnSpPr>
          <p:cNvPr id="18" name="Google Shape;225;p23">
            <a:extLst>
              <a:ext uri="{FF2B5EF4-FFF2-40B4-BE49-F238E27FC236}">
                <a16:creationId xmlns:a16="http://schemas.microsoft.com/office/drawing/2014/main" xmlns="" id="{620BB19C-9FBE-4F6A-9AD1-D1AA425E5F19}"/>
              </a:ext>
            </a:extLst>
          </p:cNvPr>
          <p:cNvCxnSpPr/>
          <p:nvPr/>
        </p:nvCxnSpPr>
        <p:spPr>
          <a:xfrm rot="10800000" flipH="1">
            <a:off x="3699033" y="3164860"/>
            <a:ext cx="1160000" cy="622400"/>
          </a:xfrm>
          <a:prstGeom prst="straightConnector1">
            <a:avLst/>
          </a:prstGeom>
          <a:noFill/>
          <a:ln w="9525" cap="flat" cmpd="sng">
            <a:solidFill>
              <a:schemeClr val="dk2"/>
            </a:solidFill>
            <a:prstDash val="solid"/>
            <a:round/>
            <a:headEnd type="none" w="med" len="med"/>
            <a:tailEnd type="triangle" w="med" len="med"/>
          </a:ln>
        </p:spPr>
      </p:cxnSp>
      <p:cxnSp>
        <p:nvCxnSpPr>
          <p:cNvPr id="19" name="Google Shape;226;p23">
            <a:extLst>
              <a:ext uri="{FF2B5EF4-FFF2-40B4-BE49-F238E27FC236}">
                <a16:creationId xmlns:a16="http://schemas.microsoft.com/office/drawing/2014/main" xmlns="" id="{E8C2E535-CF89-468C-8C1A-1024D98DE588}"/>
              </a:ext>
            </a:extLst>
          </p:cNvPr>
          <p:cNvCxnSpPr/>
          <p:nvPr/>
        </p:nvCxnSpPr>
        <p:spPr>
          <a:xfrm rot="10800000" flipH="1">
            <a:off x="3685233" y="4092077"/>
            <a:ext cx="1233200" cy="8800"/>
          </a:xfrm>
          <a:prstGeom prst="straightConnector1">
            <a:avLst/>
          </a:prstGeom>
          <a:noFill/>
          <a:ln w="9525" cap="flat" cmpd="sng">
            <a:solidFill>
              <a:schemeClr val="dk2"/>
            </a:solidFill>
            <a:prstDash val="solid"/>
            <a:round/>
            <a:headEnd type="none" w="med" len="med"/>
            <a:tailEnd type="triangle" w="med" len="med"/>
          </a:ln>
        </p:spPr>
      </p:cxnSp>
      <p:cxnSp>
        <p:nvCxnSpPr>
          <p:cNvPr id="20" name="Google Shape;227;p23">
            <a:extLst>
              <a:ext uri="{FF2B5EF4-FFF2-40B4-BE49-F238E27FC236}">
                <a16:creationId xmlns:a16="http://schemas.microsoft.com/office/drawing/2014/main" xmlns="" id="{7AA59BAF-BB7D-4D21-82F6-97D0D6B80DBF}"/>
              </a:ext>
            </a:extLst>
          </p:cNvPr>
          <p:cNvCxnSpPr/>
          <p:nvPr/>
        </p:nvCxnSpPr>
        <p:spPr>
          <a:xfrm>
            <a:off x="3698867" y="4304393"/>
            <a:ext cx="1084000" cy="727600"/>
          </a:xfrm>
          <a:prstGeom prst="straightConnector1">
            <a:avLst/>
          </a:prstGeom>
          <a:noFill/>
          <a:ln w="9525" cap="flat" cmpd="sng">
            <a:solidFill>
              <a:schemeClr val="dk2"/>
            </a:solidFill>
            <a:prstDash val="solid"/>
            <a:round/>
            <a:headEnd type="none" w="med" len="med"/>
            <a:tailEnd type="triangle" w="med" len="med"/>
          </a:ln>
        </p:spPr>
      </p:cxnSp>
      <p:sp>
        <p:nvSpPr>
          <p:cNvPr id="21" name="Google Shape;228;p23">
            <a:extLst>
              <a:ext uri="{FF2B5EF4-FFF2-40B4-BE49-F238E27FC236}">
                <a16:creationId xmlns:a16="http://schemas.microsoft.com/office/drawing/2014/main" xmlns="" id="{007D5955-085E-41FF-86F6-E450E7F69824}"/>
              </a:ext>
            </a:extLst>
          </p:cNvPr>
          <p:cNvSpPr/>
          <p:nvPr/>
        </p:nvSpPr>
        <p:spPr>
          <a:xfrm>
            <a:off x="4979267" y="3861427"/>
            <a:ext cx="482400" cy="4572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4000"/>
          </a:p>
        </p:txBody>
      </p:sp>
      <p:sp>
        <p:nvSpPr>
          <p:cNvPr id="22" name="Google Shape;229;p23">
            <a:extLst>
              <a:ext uri="{FF2B5EF4-FFF2-40B4-BE49-F238E27FC236}">
                <a16:creationId xmlns:a16="http://schemas.microsoft.com/office/drawing/2014/main" xmlns="" id="{6D680784-09E0-48AE-A5FF-2442A8C4020B}"/>
              </a:ext>
            </a:extLst>
          </p:cNvPr>
          <p:cNvSpPr txBox="1"/>
          <p:nvPr/>
        </p:nvSpPr>
        <p:spPr>
          <a:xfrm>
            <a:off x="4979267" y="3789160"/>
            <a:ext cx="482400" cy="457200"/>
          </a:xfrm>
          <a:prstGeom prst="rect">
            <a:avLst/>
          </a:prstGeom>
          <a:noFill/>
          <a:ln>
            <a:noFill/>
          </a:ln>
        </p:spPr>
        <p:txBody>
          <a:bodyPr spcFirstLastPara="1" wrap="square" lIns="121900" tIns="121900" rIns="121900" bIns="121900" anchor="t" anchorCtr="0">
            <a:noAutofit/>
          </a:bodyPr>
          <a:lstStyle/>
          <a:p>
            <a:r>
              <a:rPr lang="en" sz="4000" dirty="0">
                <a:solidFill>
                  <a:srgbClr val="FF0000"/>
                </a:solidFill>
              </a:rPr>
              <a:t>*</a:t>
            </a:r>
            <a:endParaRPr sz="4000" dirty="0">
              <a:solidFill>
                <a:srgbClr val="FF0000"/>
              </a:solidFill>
            </a:endParaRPr>
          </a:p>
        </p:txBody>
      </p:sp>
      <p:sp>
        <p:nvSpPr>
          <p:cNvPr id="23" name="Google Shape;230;p23">
            <a:extLst>
              <a:ext uri="{FF2B5EF4-FFF2-40B4-BE49-F238E27FC236}">
                <a16:creationId xmlns:a16="http://schemas.microsoft.com/office/drawing/2014/main" xmlns="" id="{65A8C43F-3B51-4F84-9BBC-7F32D2A0CEC3}"/>
              </a:ext>
            </a:extLst>
          </p:cNvPr>
          <p:cNvSpPr/>
          <p:nvPr/>
        </p:nvSpPr>
        <p:spPr>
          <a:xfrm>
            <a:off x="4979267" y="4915660"/>
            <a:ext cx="482400" cy="4572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4000"/>
          </a:p>
        </p:txBody>
      </p:sp>
      <p:sp>
        <p:nvSpPr>
          <p:cNvPr id="24" name="Google Shape;231;p23">
            <a:extLst>
              <a:ext uri="{FF2B5EF4-FFF2-40B4-BE49-F238E27FC236}">
                <a16:creationId xmlns:a16="http://schemas.microsoft.com/office/drawing/2014/main" xmlns="" id="{46CF7203-4C51-4384-B26C-7B3F3D55141A}"/>
              </a:ext>
            </a:extLst>
          </p:cNvPr>
          <p:cNvSpPr txBox="1"/>
          <p:nvPr/>
        </p:nvSpPr>
        <p:spPr>
          <a:xfrm>
            <a:off x="4979267" y="4843393"/>
            <a:ext cx="482400" cy="457200"/>
          </a:xfrm>
          <a:prstGeom prst="rect">
            <a:avLst/>
          </a:prstGeom>
          <a:noFill/>
          <a:ln>
            <a:noFill/>
          </a:ln>
        </p:spPr>
        <p:txBody>
          <a:bodyPr spcFirstLastPara="1" wrap="square" lIns="121900" tIns="121900" rIns="121900" bIns="121900" anchor="t" anchorCtr="0">
            <a:noAutofit/>
          </a:bodyPr>
          <a:lstStyle/>
          <a:p>
            <a:r>
              <a:rPr lang="en" sz="4000">
                <a:solidFill>
                  <a:srgbClr val="FF0000"/>
                </a:solidFill>
              </a:rPr>
              <a:t>*</a:t>
            </a:r>
            <a:endParaRPr sz="4000">
              <a:solidFill>
                <a:srgbClr val="FF0000"/>
              </a:solidFill>
            </a:endParaRPr>
          </a:p>
        </p:txBody>
      </p:sp>
      <p:cxnSp>
        <p:nvCxnSpPr>
          <p:cNvPr id="25" name="Google Shape;232;p23">
            <a:extLst>
              <a:ext uri="{FF2B5EF4-FFF2-40B4-BE49-F238E27FC236}">
                <a16:creationId xmlns:a16="http://schemas.microsoft.com/office/drawing/2014/main" xmlns="" id="{9307569F-DED4-4600-B1BB-3992536200E2}"/>
              </a:ext>
            </a:extLst>
          </p:cNvPr>
          <p:cNvCxnSpPr/>
          <p:nvPr/>
        </p:nvCxnSpPr>
        <p:spPr>
          <a:xfrm>
            <a:off x="6813000" y="2851944"/>
            <a:ext cx="992400" cy="84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233;p23">
            <a:extLst>
              <a:ext uri="{FF2B5EF4-FFF2-40B4-BE49-F238E27FC236}">
                <a16:creationId xmlns:a16="http://schemas.microsoft.com/office/drawing/2014/main" xmlns="" id="{BEFBDFAE-F49E-419A-9E11-05BE4F719529}"/>
              </a:ext>
            </a:extLst>
          </p:cNvPr>
          <p:cNvCxnSpPr/>
          <p:nvPr/>
        </p:nvCxnSpPr>
        <p:spPr>
          <a:xfrm>
            <a:off x="6816533" y="4113077"/>
            <a:ext cx="992400" cy="84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234;p23">
            <a:extLst>
              <a:ext uri="{FF2B5EF4-FFF2-40B4-BE49-F238E27FC236}">
                <a16:creationId xmlns:a16="http://schemas.microsoft.com/office/drawing/2014/main" xmlns="" id="{FF950B64-3EF3-4B83-B133-7AA9F71D04A3}"/>
              </a:ext>
            </a:extLst>
          </p:cNvPr>
          <p:cNvCxnSpPr/>
          <p:nvPr/>
        </p:nvCxnSpPr>
        <p:spPr>
          <a:xfrm>
            <a:off x="6813000" y="5374211"/>
            <a:ext cx="992400" cy="84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780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10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4"/>
          <p:cNvSpPr txBox="1"/>
          <p:nvPr/>
        </p:nvSpPr>
        <p:spPr>
          <a:xfrm>
            <a:off x="2981351" y="384399"/>
            <a:ext cx="5918000" cy="622000"/>
          </a:xfrm>
          <a:prstGeom prst="rect">
            <a:avLst/>
          </a:prstGeom>
          <a:noFill/>
          <a:ln>
            <a:noFill/>
          </a:ln>
        </p:spPr>
        <p:txBody>
          <a:bodyPr spcFirstLastPara="1" wrap="square" lIns="121900" tIns="121900" rIns="121900" bIns="121900" anchor="ctr" anchorCtr="0">
            <a:noAutofit/>
          </a:bodyPr>
          <a:lstStyle/>
          <a:p>
            <a:pPr>
              <a:lnSpc>
                <a:spcPct val="137953"/>
              </a:lnSpc>
            </a:pPr>
            <a:r>
              <a:rPr lang="en" sz="2400">
                <a:solidFill>
                  <a:schemeClr val="dk1"/>
                </a:solidFill>
              </a:rPr>
              <a:t>Extracting Image Features via ConvOps</a:t>
            </a:r>
            <a:endParaRPr sz="2400">
              <a:solidFill>
                <a:schemeClr val="dk1"/>
              </a:solidFill>
            </a:endParaRPr>
          </a:p>
        </p:txBody>
      </p:sp>
      <p:sp>
        <p:nvSpPr>
          <p:cNvPr id="244" name="Google Shape;244;p24"/>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5" name="Google Shape;245;p24"/>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46" name="Google Shape;246;p24"/>
          <p:cNvPicPr preferRelativeResize="0"/>
          <p:nvPr/>
        </p:nvPicPr>
        <p:blipFill>
          <a:blip r:embed="rId3">
            <a:alphaModFix/>
          </a:blip>
          <a:stretch>
            <a:fillRect/>
          </a:stretch>
        </p:blipFill>
        <p:spPr>
          <a:xfrm>
            <a:off x="4718534" y="1605668"/>
            <a:ext cx="2208433" cy="1612233"/>
          </a:xfrm>
          <a:prstGeom prst="rect">
            <a:avLst/>
          </a:prstGeom>
          <a:noFill/>
          <a:ln w="9525" cap="flat" cmpd="sng">
            <a:solidFill>
              <a:srgbClr val="FF0000"/>
            </a:solidFill>
            <a:prstDash val="dash"/>
            <a:round/>
            <a:headEnd type="none" w="sm" len="sm"/>
            <a:tailEnd type="none" w="sm" len="sm"/>
          </a:ln>
        </p:spPr>
      </p:pic>
      <p:sp>
        <p:nvSpPr>
          <p:cNvPr id="247" name="Google Shape;247;p24"/>
          <p:cNvSpPr txBox="1"/>
          <p:nvPr/>
        </p:nvSpPr>
        <p:spPr>
          <a:xfrm>
            <a:off x="7516833" y="1605667"/>
            <a:ext cx="3729200" cy="10024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latin typeface="EB Garamond"/>
                <a:ea typeface="EB Garamond"/>
                <a:cs typeface="EB Garamond"/>
                <a:sym typeface="EB Garamond"/>
              </a:rPr>
              <a:t>Sliding windows (kernels or  filters) are used to convolve an input image</a:t>
            </a:r>
            <a:endParaRPr sz="2400">
              <a:latin typeface="EB Garamond"/>
              <a:ea typeface="EB Garamond"/>
              <a:cs typeface="EB Garamond"/>
              <a:sym typeface="EB Garamond"/>
            </a:endParaRPr>
          </a:p>
        </p:txBody>
      </p:sp>
      <p:sp>
        <p:nvSpPr>
          <p:cNvPr id="248" name="Google Shape;248;p24"/>
          <p:cNvSpPr txBox="1"/>
          <p:nvPr/>
        </p:nvSpPr>
        <p:spPr>
          <a:xfrm>
            <a:off x="993533" y="1406433"/>
            <a:ext cx="3408400" cy="491200"/>
          </a:xfrm>
          <a:prstGeom prst="rect">
            <a:avLst/>
          </a:prstGeom>
          <a:noFill/>
          <a:ln>
            <a:noFill/>
          </a:ln>
        </p:spPr>
        <p:txBody>
          <a:bodyPr spcFirstLastPara="1" wrap="square" lIns="121900" tIns="121900" rIns="121900" bIns="121900" anchor="t" anchorCtr="0">
            <a:noAutofit/>
          </a:bodyPr>
          <a:lstStyle/>
          <a:p>
            <a:r>
              <a:rPr lang="en" sz="2400" dirty="0">
                <a:solidFill>
                  <a:schemeClr val="dk1"/>
                </a:solidFill>
                <a:latin typeface="EB Garamond"/>
                <a:ea typeface="EB Garamond"/>
                <a:cs typeface="EB Garamond"/>
                <a:sym typeface="EB Garamond"/>
              </a:rPr>
              <a:t>Extracting </a:t>
            </a:r>
            <a:r>
              <a:rPr lang="en" sz="2400" dirty="0">
                <a:solidFill>
                  <a:srgbClr val="FF0000"/>
                </a:solidFill>
                <a:latin typeface="EB Garamond"/>
                <a:ea typeface="EB Garamond"/>
                <a:cs typeface="EB Garamond"/>
                <a:sym typeface="EB Garamond"/>
              </a:rPr>
              <a:t>useful</a:t>
            </a:r>
            <a:r>
              <a:rPr lang="en" sz="2400" dirty="0">
                <a:solidFill>
                  <a:schemeClr val="dk1"/>
                </a:solidFill>
                <a:latin typeface="EB Garamond"/>
                <a:ea typeface="EB Garamond"/>
                <a:cs typeface="EB Garamond"/>
                <a:sym typeface="EB Garamond"/>
              </a:rPr>
              <a:t> </a:t>
            </a:r>
            <a:r>
              <a:rPr lang="en" sz="2400" dirty="0">
                <a:solidFill>
                  <a:srgbClr val="FF0000"/>
                </a:solidFill>
                <a:latin typeface="EB Garamond"/>
                <a:ea typeface="EB Garamond"/>
                <a:cs typeface="EB Garamond"/>
                <a:sym typeface="EB Garamond"/>
              </a:rPr>
              <a:t>information</a:t>
            </a:r>
            <a:r>
              <a:rPr lang="en" sz="2400" dirty="0">
                <a:solidFill>
                  <a:schemeClr val="dk1"/>
                </a:solidFill>
                <a:latin typeface="EB Garamond"/>
                <a:ea typeface="EB Garamond"/>
                <a:cs typeface="EB Garamond"/>
                <a:sym typeface="EB Garamond"/>
              </a:rPr>
              <a:t> from image</a:t>
            </a:r>
            <a:endParaRPr sz="2400" dirty="0">
              <a:solidFill>
                <a:schemeClr val="dk1"/>
              </a:solidFill>
              <a:latin typeface="EB Garamond"/>
              <a:ea typeface="EB Garamond"/>
              <a:cs typeface="EB Garamond"/>
              <a:sym typeface="EB Garamond"/>
            </a:endParaRPr>
          </a:p>
        </p:txBody>
      </p:sp>
      <p:pic>
        <p:nvPicPr>
          <p:cNvPr id="249" name="Google Shape;249;p24"/>
          <p:cNvPicPr preferRelativeResize="0"/>
          <p:nvPr/>
        </p:nvPicPr>
        <p:blipFill>
          <a:blip r:embed="rId4">
            <a:alphaModFix/>
          </a:blip>
          <a:stretch>
            <a:fillRect/>
          </a:stretch>
        </p:blipFill>
        <p:spPr>
          <a:xfrm>
            <a:off x="2304367" y="3319701"/>
            <a:ext cx="6672365" cy="3463132"/>
          </a:xfrm>
          <a:prstGeom prst="rect">
            <a:avLst/>
          </a:prstGeom>
          <a:noFill/>
          <a:ln>
            <a:noFill/>
          </a:ln>
        </p:spPr>
      </p:pic>
      <p:cxnSp>
        <p:nvCxnSpPr>
          <p:cNvPr id="250" name="Google Shape;250;p24"/>
          <p:cNvCxnSpPr>
            <a:stCxn id="251" idx="0"/>
            <a:endCxn id="246" idx="1"/>
          </p:cNvCxnSpPr>
          <p:nvPr/>
        </p:nvCxnSpPr>
        <p:spPr>
          <a:xfrm rot="-5400000">
            <a:off x="3012767" y="2585833"/>
            <a:ext cx="1879600" cy="1531600"/>
          </a:xfrm>
          <a:prstGeom prst="bentConnector2">
            <a:avLst/>
          </a:prstGeom>
          <a:noFill/>
          <a:ln w="9525" cap="flat" cmpd="sng">
            <a:solidFill>
              <a:srgbClr val="FF0000"/>
            </a:solidFill>
            <a:prstDash val="lgDash"/>
            <a:round/>
            <a:headEnd type="none" w="med" len="med"/>
            <a:tailEnd type="triangle" w="med" len="med"/>
          </a:ln>
        </p:spPr>
      </p:cxnSp>
      <p:pic>
        <p:nvPicPr>
          <p:cNvPr id="252" name="Google Shape;252;p24"/>
          <p:cNvPicPr preferRelativeResize="0"/>
          <p:nvPr/>
        </p:nvPicPr>
        <p:blipFill>
          <a:blip r:embed="rId5" cstate="print">
            <a:alphaModFix/>
          </a:blip>
          <a:stretch>
            <a:fillRect/>
          </a:stretch>
        </p:blipFill>
        <p:spPr>
          <a:xfrm>
            <a:off x="10367469" y="4524400"/>
            <a:ext cx="1071767" cy="1209667"/>
          </a:xfrm>
          <a:prstGeom prst="rect">
            <a:avLst/>
          </a:prstGeom>
          <a:noFill/>
          <a:ln>
            <a:noFill/>
          </a:ln>
        </p:spPr>
      </p:pic>
      <p:sp>
        <p:nvSpPr>
          <p:cNvPr id="253" name="Google Shape;253;p24"/>
          <p:cNvSpPr/>
          <p:nvPr/>
        </p:nvSpPr>
        <p:spPr>
          <a:xfrm>
            <a:off x="9714367" y="3890200"/>
            <a:ext cx="841680" cy="621936"/>
          </a:xfrm>
          <a:prstGeom prst="cloud">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 name="Google Shape;254;p24"/>
          <p:cNvSpPr txBox="1"/>
          <p:nvPr/>
        </p:nvSpPr>
        <p:spPr>
          <a:xfrm>
            <a:off x="9714367" y="3955567"/>
            <a:ext cx="1352400" cy="491200"/>
          </a:xfrm>
          <a:prstGeom prst="rect">
            <a:avLst/>
          </a:prstGeom>
          <a:noFill/>
          <a:ln>
            <a:noFill/>
          </a:ln>
        </p:spPr>
        <p:txBody>
          <a:bodyPr spcFirstLastPara="1" wrap="square" lIns="121900" tIns="121900" rIns="121900" bIns="121900" anchor="t" anchorCtr="0">
            <a:noAutofit/>
          </a:bodyPr>
          <a:lstStyle/>
          <a:p>
            <a:r>
              <a:rPr lang="en" sz="1600"/>
              <a:t>panda </a:t>
            </a:r>
            <a:endParaRPr sz="1600"/>
          </a:p>
        </p:txBody>
      </p:sp>
      <p:cxnSp>
        <p:nvCxnSpPr>
          <p:cNvPr id="255" name="Google Shape;255;p24"/>
          <p:cNvCxnSpPr/>
          <p:nvPr/>
        </p:nvCxnSpPr>
        <p:spPr>
          <a:xfrm rot="10800000" flipH="1">
            <a:off x="9237500" y="5044267"/>
            <a:ext cx="869200" cy="140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4"/>
          <p:cNvSpPr/>
          <p:nvPr/>
        </p:nvSpPr>
        <p:spPr>
          <a:xfrm>
            <a:off x="2304367" y="4291433"/>
            <a:ext cx="1764800" cy="1675600"/>
          </a:xfrm>
          <a:prstGeom prst="rect">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59249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par>
                                <p:cTn id="8" presetID="10" presetClass="entr" presetSubtype="0" fill="hold"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1000"/>
                                        <p:tgtEl>
                                          <p:spTgt spid="244"/>
                                        </p:tgtEl>
                                      </p:cBhvr>
                                    </p:animEffect>
                                  </p:childTnLst>
                                </p:cTn>
                              </p:par>
                              <p:par>
                                <p:cTn id="11" presetID="10" presetClass="entr" presetSubtype="0" fill="hold" nodeType="withEffect">
                                  <p:stCondLst>
                                    <p:cond delay="0"/>
                                  </p:stCondLst>
                                  <p:childTnLst>
                                    <p:set>
                                      <p:cBhvr>
                                        <p:cTn id="12" dur="1" fill="hold">
                                          <p:stCondLst>
                                            <p:cond delay="0"/>
                                          </p:stCondLst>
                                        </p:cTn>
                                        <p:tgtEl>
                                          <p:spTgt spid="245"/>
                                        </p:tgtEl>
                                        <p:attrNameLst>
                                          <p:attrName>style.visibility</p:attrName>
                                        </p:attrNameLst>
                                      </p:cBhvr>
                                      <p:to>
                                        <p:strVal val="visible"/>
                                      </p:to>
                                    </p:set>
                                    <p:animEffect transition="in" filter="fade">
                                      <p:cBhvr>
                                        <p:cTn id="13" dur="1000"/>
                                        <p:tgtEl>
                                          <p:spTgt spid="2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9"/>
                                        </p:tgtEl>
                                        <p:attrNameLst>
                                          <p:attrName>style.visibility</p:attrName>
                                        </p:attrNameLst>
                                      </p:cBhvr>
                                      <p:to>
                                        <p:strVal val="visible"/>
                                      </p:to>
                                    </p:set>
                                    <p:animEffect transition="in" filter="fade">
                                      <p:cBhvr>
                                        <p:cTn id="18" dur="1000"/>
                                        <p:tgtEl>
                                          <p:spTgt spid="2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fade">
                                      <p:cBhvr>
                                        <p:cTn id="23" dur="1000"/>
                                        <p:tgtEl>
                                          <p:spTgt spid="250"/>
                                        </p:tgtEl>
                                      </p:cBhvr>
                                    </p:animEffect>
                                  </p:childTnLst>
                                </p:cTn>
                              </p:par>
                              <p:par>
                                <p:cTn id="24" presetID="10" presetClass="entr" presetSubtype="0" fill="hold" nodeType="withEffect">
                                  <p:stCondLst>
                                    <p:cond delay="0"/>
                                  </p:stCondLst>
                                  <p:childTnLst>
                                    <p:set>
                                      <p:cBhvr>
                                        <p:cTn id="25" dur="1" fill="hold">
                                          <p:stCondLst>
                                            <p:cond delay="0"/>
                                          </p:stCondLst>
                                        </p:cTn>
                                        <p:tgtEl>
                                          <p:spTgt spid="251"/>
                                        </p:tgtEl>
                                        <p:attrNameLst>
                                          <p:attrName>style.visibility</p:attrName>
                                        </p:attrNameLst>
                                      </p:cBhvr>
                                      <p:to>
                                        <p:strVal val="visible"/>
                                      </p:to>
                                    </p:set>
                                    <p:animEffect transition="in" filter="fade">
                                      <p:cBhvr>
                                        <p:cTn id="26" dur="1000"/>
                                        <p:tgtEl>
                                          <p:spTgt spid="25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1"/>
                                        </p:tgtEl>
                                        <p:attrNameLst>
                                          <p:attrName>style.visibility</p:attrName>
                                        </p:attrNameLst>
                                      </p:cBhvr>
                                      <p:to>
                                        <p:strVal val="visible"/>
                                      </p:to>
                                    </p:set>
                                    <p:animEffect transition="in" filter="fade">
                                      <p:cBhvr>
                                        <p:cTn id="31" dur="1000"/>
                                        <p:tgtEl>
                                          <p:spTgt spid="251"/>
                                        </p:tgtEl>
                                      </p:cBhvr>
                                    </p:animEffect>
                                  </p:childTnLst>
                                </p:cTn>
                              </p:par>
                              <p:par>
                                <p:cTn id="32" presetID="10" presetClass="entr" presetSubtype="0" fill="hold" nodeType="withEffect">
                                  <p:stCondLst>
                                    <p:cond delay="0"/>
                                  </p:stCondLst>
                                  <p:childTnLst>
                                    <p:set>
                                      <p:cBhvr>
                                        <p:cTn id="33" dur="1" fill="hold">
                                          <p:stCondLst>
                                            <p:cond delay="0"/>
                                          </p:stCondLst>
                                        </p:cTn>
                                        <p:tgtEl>
                                          <p:spTgt spid="248"/>
                                        </p:tgtEl>
                                        <p:attrNameLst>
                                          <p:attrName>style.visibility</p:attrName>
                                        </p:attrNameLst>
                                      </p:cBhvr>
                                      <p:to>
                                        <p:strVal val="visible"/>
                                      </p:to>
                                    </p:set>
                                    <p:animEffect transition="in" filter="fade">
                                      <p:cBhvr>
                                        <p:cTn id="34" dur="1000"/>
                                        <p:tgtEl>
                                          <p:spTgt spid="24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6"/>
                                        </p:tgtEl>
                                        <p:attrNameLst>
                                          <p:attrName>style.visibility</p:attrName>
                                        </p:attrNameLst>
                                      </p:cBhvr>
                                      <p:to>
                                        <p:strVal val="visible"/>
                                      </p:to>
                                    </p:set>
                                    <p:animEffect transition="in" filter="fade">
                                      <p:cBhvr>
                                        <p:cTn id="39" dur="1000"/>
                                        <p:tgtEl>
                                          <p:spTgt spid="246"/>
                                        </p:tgtEl>
                                      </p:cBhvr>
                                    </p:animEffect>
                                  </p:childTnLst>
                                </p:cTn>
                              </p:par>
                              <p:par>
                                <p:cTn id="40" presetID="10" presetClass="entr" presetSubtype="0" fill="hold" nodeType="withEffect">
                                  <p:stCondLst>
                                    <p:cond delay="0"/>
                                  </p:stCondLst>
                                  <p:childTnLst>
                                    <p:set>
                                      <p:cBhvr>
                                        <p:cTn id="41" dur="1" fill="hold">
                                          <p:stCondLst>
                                            <p:cond delay="0"/>
                                          </p:stCondLst>
                                        </p:cTn>
                                        <p:tgtEl>
                                          <p:spTgt spid="250"/>
                                        </p:tgtEl>
                                        <p:attrNameLst>
                                          <p:attrName>style.visibility</p:attrName>
                                        </p:attrNameLst>
                                      </p:cBhvr>
                                      <p:to>
                                        <p:strVal val="visible"/>
                                      </p:to>
                                    </p:set>
                                    <p:animEffect transition="in" filter="fade">
                                      <p:cBhvr>
                                        <p:cTn id="42" dur="1000"/>
                                        <p:tgtEl>
                                          <p:spTgt spid="250"/>
                                        </p:tgtEl>
                                      </p:cBhvr>
                                    </p:animEffect>
                                  </p:childTnLst>
                                </p:cTn>
                              </p:par>
                              <p:par>
                                <p:cTn id="43" presetID="10" presetClass="entr" presetSubtype="0" fill="hold" nodeType="withEffect">
                                  <p:stCondLst>
                                    <p:cond delay="0"/>
                                  </p:stCondLst>
                                  <p:childTnLst>
                                    <p:set>
                                      <p:cBhvr>
                                        <p:cTn id="44" dur="1" fill="hold">
                                          <p:stCondLst>
                                            <p:cond delay="0"/>
                                          </p:stCondLst>
                                        </p:cTn>
                                        <p:tgtEl>
                                          <p:spTgt spid="247"/>
                                        </p:tgtEl>
                                        <p:attrNameLst>
                                          <p:attrName>style.visibility</p:attrName>
                                        </p:attrNameLst>
                                      </p:cBhvr>
                                      <p:to>
                                        <p:strVal val="visible"/>
                                      </p:to>
                                    </p:set>
                                    <p:animEffect transition="in" filter="fade">
                                      <p:cBhvr>
                                        <p:cTn id="45" dur="1000"/>
                                        <p:tgtEl>
                                          <p:spTgt spid="24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52"/>
                                        </p:tgtEl>
                                        <p:attrNameLst>
                                          <p:attrName>style.visibility</p:attrName>
                                        </p:attrNameLst>
                                      </p:cBhvr>
                                      <p:to>
                                        <p:strVal val="visible"/>
                                      </p:to>
                                    </p:set>
                                    <p:animEffect transition="in" filter="fade">
                                      <p:cBhvr>
                                        <p:cTn id="50" dur="1000"/>
                                        <p:tgtEl>
                                          <p:spTgt spid="252"/>
                                        </p:tgtEl>
                                      </p:cBhvr>
                                    </p:animEffect>
                                  </p:childTnLst>
                                </p:cTn>
                              </p:par>
                              <p:par>
                                <p:cTn id="51" presetID="10" presetClass="entr" presetSubtype="0" fill="hold" nodeType="withEffect">
                                  <p:stCondLst>
                                    <p:cond delay="0"/>
                                  </p:stCondLst>
                                  <p:childTnLst>
                                    <p:set>
                                      <p:cBhvr>
                                        <p:cTn id="52" dur="1" fill="hold">
                                          <p:stCondLst>
                                            <p:cond delay="0"/>
                                          </p:stCondLst>
                                        </p:cTn>
                                        <p:tgtEl>
                                          <p:spTgt spid="253"/>
                                        </p:tgtEl>
                                        <p:attrNameLst>
                                          <p:attrName>style.visibility</p:attrName>
                                        </p:attrNameLst>
                                      </p:cBhvr>
                                      <p:to>
                                        <p:strVal val="visible"/>
                                      </p:to>
                                    </p:set>
                                    <p:animEffect transition="in" filter="fade">
                                      <p:cBhvr>
                                        <p:cTn id="53" dur="1000"/>
                                        <p:tgtEl>
                                          <p:spTgt spid="253"/>
                                        </p:tgtEl>
                                      </p:cBhvr>
                                    </p:animEffect>
                                  </p:childTnLst>
                                </p:cTn>
                              </p:par>
                              <p:par>
                                <p:cTn id="54" presetID="10" presetClass="entr" presetSubtype="0" fill="hold" nodeType="withEffect">
                                  <p:stCondLst>
                                    <p:cond delay="0"/>
                                  </p:stCondLst>
                                  <p:childTnLst>
                                    <p:set>
                                      <p:cBhvr>
                                        <p:cTn id="55" dur="1" fill="hold">
                                          <p:stCondLst>
                                            <p:cond delay="0"/>
                                          </p:stCondLst>
                                        </p:cTn>
                                        <p:tgtEl>
                                          <p:spTgt spid="254"/>
                                        </p:tgtEl>
                                        <p:attrNameLst>
                                          <p:attrName>style.visibility</p:attrName>
                                        </p:attrNameLst>
                                      </p:cBhvr>
                                      <p:to>
                                        <p:strVal val="visible"/>
                                      </p:to>
                                    </p:set>
                                    <p:animEffect transition="in" filter="fade">
                                      <p:cBhvr>
                                        <p:cTn id="56" dur="1000"/>
                                        <p:tgtEl>
                                          <p:spTgt spid="254"/>
                                        </p:tgtEl>
                                      </p:cBhvr>
                                    </p:animEffect>
                                  </p:childTnLst>
                                </p:cTn>
                              </p:par>
                              <p:par>
                                <p:cTn id="57" presetID="10" presetClass="entr" presetSubtype="0" fill="hold" nodeType="withEffect">
                                  <p:stCondLst>
                                    <p:cond delay="0"/>
                                  </p:stCondLst>
                                  <p:childTnLst>
                                    <p:set>
                                      <p:cBhvr>
                                        <p:cTn id="58" dur="1" fill="hold">
                                          <p:stCondLst>
                                            <p:cond delay="0"/>
                                          </p:stCondLst>
                                        </p:cTn>
                                        <p:tgtEl>
                                          <p:spTgt spid="255"/>
                                        </p:tgtEl>
                                        <p:attrNameLst>
                                          <p:attrName>style.visibility</p:attrName>
                                        </p:attrNameLst>
                                      </p:cBhvr>
                                      <p:to>
                                        <p:strVal val="visible"/>
                                      </p:to>
                                    </p:set>
                                    <p:animEffect transition="in" filter="fade">
                                      <p:cBhvr>
                                        <p:cTn id="59"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p:nvPr/>
        </p:nvSpPr>
        <p:spPr>
          <a:xfrm>
            <a:off x="3058732" y="491067"/>
            <a:ext cx="5442800" cy="622000"/>
          </a:xfrm>
          <a:prstGeom prst="rect">
            <a:avLst/>
          </a:prstGeom>
          <a:noFill/>
          <a:ln>
            <a:noFill/>
          </a:ln>
        </p:spPr>
        <p:txBody>
          <a:bodyPr spcFirstLastPara="1" wrap="square" lIns="121900" tIns="121900" rIns="121900" bIns="121900" anchor="ctr" anchorCtr="0">
            <a:noAutofit/>
          </a:bodyPr>
          <a:lstStyle/>
          <a:p>
            <a:pPr marL="609585" algn="ctr">
              <a:lnSpc>
                <a:spcPct val="137953"/>
              </a:lnSpc>
            </a:pPr>
            <a:r>
              <a:rPr lang="en" sz="2400">
                <a:solidFill>
                  <a:schemeClr val="dk1"/>
                </a:solidFill>
              </a:rPr>
              <a:t>3x3 vs 11x11</a:t>
            </a:r>
            <a:endParaRPr sz="2400">
              <a:solidFill>
                <a:schemeClr val="dk1"/>
              </a:solidFill>
            </a:endParaRPr>
          </a:p>
        </p:txBody>
      </p:sp>
      <p:sp>
        <p:nvSpPr>
          <p:cNvPr id="366" name="Google Shape;366;p32"/>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 name="Google Shape;367;p32"/>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68" name="Google Shape;368;p32"/>
          <p:cNvPicPr preferRelativeResize="0"/>
          <p:nvPr/>
        </p:nvPicPr>
        <p:blipFill rotWithShape="1">
          <a:blip r:embed="rId3">
            <a:alphaModFix/>
          </a:blip>
          <a:srcRect l="41485" t="12184" r="36055" b="47444"/>
          <a:stretch/>
        </p:blipFill>
        <p:spPr>
          <a:xfrm>
            <a:off x="3891201" y="4948767"/>
            <a:ext cx="1398233" cy="1473400"/>
          </a:xfrm>
          <a:prstGeom prst="rect">
            <a:avLst/>
          </a:prstGeom>
          <a:noFill/>
          <a:ln>
            <a:noFill/>
          </a:ln>
        </p:spPr>
      </p:pic>
      <p:pic>
        <p:nvPicPr>
          <p:cNvPr id="369" name="Google Shape;369;p32"/>
          <p:cNvPicPr preferRelativeResize="0"/>
          <p:nvPr/>
        </p:nvPicPr>
        <p:blipFill rotWithShape="1">
          <a:blip r:embed="rId3">
            <a:alphaModFix/>
          </a:blip>
          <a:srcRect r="61187" b="31530"/>
          <a:stretch/>
        </p:blipFill>
        <p:spPr>
          <a:xfrm>
            <a:off x="183400" y="3144434"/>
            <a:ext cx="2416435" cy="2498833"/>
          </a:xfrm>
          <a:prstGeom prst="rect">
            <a:avLst/>
          </a:prstGeom>
          <a:noFill/>
          <a:ln>
            <a:noFill/>
          </a:ln>
        </p:spPr>
      </p:pic>
      <p:pic>
        <p:nvPicPr>
          <p:cNvPr id="370" name="Google Shape;370;p32"/>
          <p:cNvPicPr preferRelativeResize="0"/>
          <p:nvPr/>
        </p:nvPicPr>
        <p:blipFill rotWithShape="1">
          <a:blip r:embed="rId3">
            <a:alphaModFix/>
          </a:blip>
          <a:srcRect l="68376" b="33814"/>
          <a:stretch/>
        </p:blipFill>
        <p:spPr>
          <a:xfrm>
            <a:off x="7677133" y="1427129"/>
            <a:ext cx="1968832" cy="2415601"/>
          </a:xfrm>
          <a:prstGeom prst="rect">
            <a:avLst/>
          </a:prstGeom>
          <a:noFill/>
          <a:ln>
            <a:noFill/>
          </a:ln>
        </p:spPr>
      </p:pic>
      <p:pic>
        <p:nvPicPr>
          <p:cNvPr id="371" name="Google Shape;371;p32"/>
          <p:cNvPicPr preferRelativeResize="0"/>
          <p:nvPr/>
        </p:nvPicPr>
        <p:blipFill rotWithShape="1">
          <a:blip r:embed="rId3">
            <a:alphaModFix/>
          </a:blip>
          <a:srcRect l="68376" b="33814"/>
          <a:stretch/>
        </p:blipFill>
        <p:spPr>
          <a:xfrm>
            <a:off x="7606000" y="4207596"/>
            <a:ext cx="1968832" cy="2415601"/>
          </a:xfrm>
          <a:prstGeom prst="rect">
            <a:avLst/>
          </a:prstGeom>
          <a:noFill/>
          <a:ln>
            <a:noFill/>
          </a:ln>
        </p:spPr>
      </p:pic>
      <p:cxnSp>
        <p:nvCxnSpPr>
          <p:cNvPr id="372" name="Google Shape;372;p32"/>
          <p:cNvCxnSpPr/>
          <p:nvPr/>
        </p:nvCxnSpPr>
        <p:spPr>
          <a:xfrm>
            <a:off x="2793984" y="5152000"/>
            <a:ext cx="774800" cy="406400"/>
          </a:xfrm>
          <a:prstGeom prst="straightConnector1">
            <a:avLst/>
          </a:prstGeom>
          <a:noFill/>
          <a:ln w="9525" cap="flat" cmpd="sng">
            <a:solidFill>
              <a:schemeClr val="dk2"/>
            </a:solidFill>
            <a:prstDash val="solid"/>
            <a:round/>
            <a:headEnd type="none" w="med" len="med"/>
            <a:tailEnd type="triangle" w="med" len="med"/>
          </a:ln>
        </p:spPr>
      </p:cxnSp>
      <p:cxnSp>
        <p:nvCxnSpPr>
          <p:cNvPr id="373" name="Google Shape;373;p32"/>
          <p:cNvCxnSpPr/>
          <p:nvPr/>
        </p:nvCxnSpPr>
        <p:spPr>
          <a:xfrm rot="10800000" flipH="1">
            <a:off x="2793984" y="3526547"/>
            <a:ext cx="647600" cy="558800"/>
          </a:xfrm>
          <a:prstGeom prst="straightConnector1">
            <a:avLst/>
          </a:prstGeom>
          <a:noFill/>
          <a:ln w="9525" cap="flat" cmpd="sng">
            <a:solidFill>
              <a:schemeClr val="dk2"/>
            </a:solidFill>
            <a:prstDash val="solid"/>
            <a:round/>
            <a:headEnd type="none" w="med" len="med"/>
            <a:tailEnd type="triangle" w="med" len="med"/>
          </a:ln>
        </p:spPr>
      </p:cxnSp>
      <p:cxnSp>
        <p:nvCxnSpPr>
          <p:cNvPr id="374" name="Google Shape;374;p32"/>
          <p:cNvCxnSpPr/>
          <p:nvPr/>
        </p:nvCxnSpPr>
        <p:spPr>
          <a:xfrm rot="10800000" flipH="1">
            <a:off x="5912367" y="5678433"/>
            <a:ext cx="1501600" cy="7200"/>
          </a:xfrm>
          <a:prstGeom prst="straightConnector1">
            <a:avLst/>
          </a:prstGeom>
          <a:noFill/>
          <a:ln w="9525" cap="flat" cmpd="sng">
            <a:solidFill>
              <a:schemeClr val="dk2"/>
            </a:solidFill>
            <a:prstDash val="solid"/>
            <a:round/>
            <a:headEnd type="none" w="med" len="med"/>
            <a:tailEnd type="triangle" w="med" len="med"/>
          </a:ln>
        </p:spPr>
      </p:cxnSp>
      <p:pic>
        <p:nvPicPr>
          <p:cNvPr id="375" name="Google Shape;375;p32"/>
          <p:cNvPicPr preferRelativeResize="0"/>
          <p:nvPr/>
        </p:nvPicPr>
        <p:blipFill rotWithShape="1">
          <a:blip r:embed="rId4" cstate="print">
            <a:alphaModFix/>
          </a:blip>
          <a:srcRect l="16011" r="15122"/>
          <a:stretch/>
        </p:blipFill>
        <p:spPr>
          <a:xfrm>
            <a:off x="9933367" y="1995001"/>
            <a:ext cx="1870468" cy="1681833"/>
          </a:xfrm>
          <a:prstGeom prst="rect">
            <a:avLst/>
          </a:prstGeom>
          <a:noFill/>
          <a:ln>
            <a:noFill/>
          </a:ln>
        </p:spPr>
      </p:pic>
      <p:pic>
        <p:nvPicPr>
          <p:cNvPr id="376" name="Google Shape;376;p32"/>
          <p:cNvPicPr preferRelativeResize="0"/>
          <p:nvPr/>
        </p:nvPicPr>
        <p:blipFill rotWithShape="1">
          <a:blip r:embed="rId5" cstate="print">
            <a:alphaModFix/>
          </a:blip>
          <a:srcRect l="17523" r="13185"/>
          <a:stretch/>
        </p:blipFill>
        <p:spPr>
          <a:xfrm>
            <a:off x="9933367" y="4811800"/>
            <a:ext cx="1870468" cy="1740501"/>
          </a:xfrm>
          <a:prstGeom prst="rect">
            <a:avLst/>
          </a:prstGeom>
          <a:noFill/>
          <a:ln>
            <a:noFill/>
          </a:ln>
        </p:spPr>
      </p:pic>
      <p:pic>
        <p:nvPicPr>
          <p:cNvPr id="377" name="Google Shape;377;p32"/>
          <p:cNvPicPr preferRelativeResize="0"/>
          <p:nvPr/>
        </p:nvPicPr>
        <p:blipFill rotWithShape="1">
          <a:blip r:embed="rId6" cstate="print">
            <a:alphaModFix/>
          </a:blip>
          <a:srcRect l="15014" r="20269"/>
          <a:stretch/>
        </p:blipFill>
        <p:spPr>
          <a:xfrm>
            <a:off x="560285" y="1307834"/>
            <a:ext cx="1870468" cy="1740501"/>
          </a:xfrm>
          <a:prstGeom prst="rect">
            <a:avLst/>
          </a:prstGeom>
          <a:noFill/>
          <a:ln>
            <a:noFill/>
          </a:ln>
        </p:spPr>
      </p:pic>
      <p:sp>
        <p:nvSpPr>
          <p:cNvPr id="378" name="Google Shape;378;p32"/>
          <p:cNvSpPr txBox="1"/>
          <p:nvPr/>
        </p:nvSpPr>
        <p:spPr>
          <a:xfrm>
            <a:off x="3804767" y="1864284"/>
            <a:ext cx="1870400" cy="406400"/>
          </a:xfrm>
          <a:prstGeom prst="rect">
            <a:avLst/>
          </a:prstGeom>
          <a:noFill/>
          <a:ln>
            <a:noFill/>
          </a:ln>
        </p:spPr>
        <p:txBody>
          <a:bodyPr spcFirstLastPara="1" wrap="square" lIns="121900" tIns="121900" rIns="121900" bIns="121900" anchor="t" anchorCtr="0">
            <a:noAutofit/>
          </a:bodyPr>
          <a:lstStyle/>
          <a:p>
            <a:r>
              <a:rPr lang="en" sz="1600">
                <a:latin typeface="EB Garamond"/>
                <a:ea typeface="EB Garamond"/>
                <a:cs typeface="EB Garamond"/>
                <a:sym typeface="EB Garamond"/>
              </a:rPr>
              <a:t>Filter size:  11x11</a:t>
            </a:r>
            <a:endParaRPr sz="1600">
              <a:latin typeface="EB Garamond"/>
              <a:ea typeface="EB Garamond"/>
              <a:cs typeface="EB Garamond"/>
              <a:sym typeface="EB Garamond"/>
            </a:endParaRPr>
          </a:p>
        </p:txBody>
      </p:sp>
      <p:pic>
        <p:nvPicPr>
          <p:cNvPr id="379" name="Google Shape;379;p32"/>
          <p:cNvPicPr preferRelativeResize="0"/>
          <p:nvPr/>
        </p:nvPicPr>
        <p:blipFill>
          <a:blip r:embed="rId7" cstate="print">
            <a:alphaModFix/>
          </a:blip>
          <a:stretch>
            <a:fillRect/>
          </a:stretch>
        </p:blipFill>
        <p:spPr>
          <a:xfrm>
            <a:off x="3994000" y="2367634"/>
            <a:ext cx="1655733" cy="1326559"/>
          </a:xfrm>
          <a:prstGeom prst="rect">
            <a:avLst/>
          </a:prstGeom>
          <a:noFill/>
          <a:ln>
            <a:noFill/>
          </a:ln>
        </p:spPr>
      </p:pic>
      <p:pic>
        <p:nvPicPr>
          <p:cNvPr id="380" name="Google Shape;380;p32"/>
          <p:cNvPicPr preferRelativeResize="0"/>
          <p:nvPr/>
        </p:nvPicPr>
        <p:blipFill>
          <a:blip r:embed="rId7" cstate="print">
            <a:alphaModFix/>
          </a:blip>
          <a:stretch>
            <a:fillRect/>
          </a:stretch>
        </p:blipFill>
        <p:spPr>
          <a:xfrm>
            <a:off x="3804767" y="2478618"/>
            <a:ext cx="1655733" cy="1326559"/>
          </a:xfrm>
          <a:prstGeom prst="rect">
            <a:avLst/>
          </a:prstGeom>
          <a:noFill/>
          <a:ln>
            <a:noFill/>
          </a:ln>
        </p:spPr>
      </p:pic>
      <p:pic>
        <p:nvPicPr>
          <p:cNvPr id="381" name="Google Shape;381;p32"/>
          <p:cNvPicPr preferRelativeResize="0"/>
          <p:nvPr/>
        </p:nvPicPr>
        <p:blipFill>
          <a:blip r:embed="rId7" cstate="print">
            <a:alphaModFix/>
          </a:blip>
          <a:stretch>
            <a:fillRect/>
          </a:stretch>
        </p:blipFill>
        <p:spPr>
          <a:xfrm>
            <a:off x="3628884" y="2657885"/>
            <a:ext cx="1655733" cy="1326559"/>
          </a:xfrm>
          <a:prstGeom prst="rect">
            <a:avLst/>
          </a:prstGeom>
          <a:noFill/>
          <a:ln>
            <a:noFill/>
          </a:ln>
        </p:spPr>
      </p:pic>
      <p:sp>
        <p:nvSpPr>
          <p:cNvPr id="382" name="Google Shape;382;p32"/>
          <p:cNvSpPr txBox="1"/>
          <p:nvPr/>
        </p:nvSpPr>
        <p:spPr>
          <a:xfrm>
            <a:off x="3886667" y="4516467"/>
            <a:ext cx="1870400" cy="406400"/>
          </a:xfrm>
          <a:prstGeom prst="rect">
            <a:avLst/>
          </a:prstGeom>
          <a:noFill/>
          <a:ln>
            <a:noFill/>
          </a:ln>
        </p:spPr>
        <p:txBody>
          <a:bodyPr spcFirstLastPara="1" wrap="square" lIns="121900" tIns="121900" rIns="121900" bIns="121900" anchor="t" anchorCtr="0">
            <a:noAutofit/>
          </a:bodyPr>
          <a:lstStyle/>
          <a:p>
            <a:r>
              <a:rPr lang="en" sz="1600">
                <a:latin typeface="EB Garamond"/>
                <a:ea typeface="EB Garamond"/>
                <a:cs typeface="EB Garamond"/>
                <a:sym typeface="EB Garamond"/>
              </a:rPr>
              <a:t>Filter size:  3x3</a:t>
            </a:r>
            <a:endParaRPr sz="1600">
              <a:latin typeface="EB Garamond"/>
              <a:ea typeface="EB Garamond"/>
              <a:cs typeface="EB Garamond"/>
              <a:sym typeface="EB Garamond"/>
            </a:endParaRPr>
          </a:p>
        </p:txBody>
      </p:sp>
      <p:cxnSp>
        <p:nvCxnSpPr>
          <p:cNvPr id="383" name="Google Shape;383;p32"/>
          <p:cNvCxnSpPr/>
          <p:nvPr/>
        </p:nvCxnSpPr>
        <p:spPr>
          <a:xfrm rot="10800000" flipH="1">
            <a:off x="5823667" y="3137217"/>
            <a:ext cx="1501600" cy="7200"/>
          </a:xfrm>
          <a:prstGeom prst="straightConnector1">
            <a:avLst/>
          </a:prstGeom>
          <a:noFill/>
          <a:ln w="9525" cap="flat" cmpd="sng">
            <a:solidFill>
              <a:schemeClr val="dk2"/>
            </a:solidFill>
            <a:prstDash val="solid"/>
            <a:round/>
            <a:headEnd type="none" w="med" len="med"/>
            <a:tailEnd type="triangle" w="med" len="med"/>
          </a:ln>
        </p:spPr>
      </p:cxnSp>
      <p:sp>
        <p:nvSpPr>
          <p:cNvPr id="384" name="Google Shape;384;p32"/>
          <p:cNvSpPr txBox="1"/>
          <p:nvPr/>
        </p:nvSpPr>
        <p:spPr>
          <a:xfrm>
            <a:off x="421600" y="3225717"/>
            <a:ext cx="282000" cy="300800"/>
          </a:xfrm>
          <a:prstGeom prst="rect">
            <a:avLst/>
          </a:prstGeom>
          <a:solidFill>
            <a:srgbClr val="0000FF"/>
          </a:solidFill>
          <a:ln>
            <a:noFill/>
          </a:ln>
        </p:spPr>
        <p:txBody>
          <a:bodyPr spcFirstLastPara="1" wrap="square" lIns="121900" tIns="121900" rIns="121900" bIns="121900" anchor="t" anchorCtr="0">
            <a:noAutofit/>
          </a:bodyPr>
          <a:lstStyle/>
          <a:p>
            <a:r>
              <a:rPr lang="en" sz="1067">
                <a:solidFill>
                  <a:schemeClr val="lt1"/>
                </a:solidFill>
                <a:latin typeface="EB Garamond"/>
                <a:ea typeface="EB Garamond"/>
                <a:cs typeface="EB Garamond"/>
                <a:sym typeface="EB Garamond"/>
              </a:rPr>
              <a:t>B</a:t>
            </a:r>
            <a:endParaRPr sz="1067">
              <a:solidFill>
                <a:schemeClr val="lt1"/>
              </a:solidFill>
              <a:latin typeface="EB Garamond"/>
              <a:ea typeface="EB Garamond"/>
              <a:cs typeface="EB Garamond"/>
              <a:sym typeface="EB Garamond"/>
            </a:endParaRPr>
          </a:p>
        </p:txBody>
      </p:sp>
      <p:sp>
        <p:nvSpPr>
          <p:cNvPr id="385" name="Google Shape;385;p32"/>
          <p:cNvSpPr txBox="1"/>
          <p:nvPr/>
        </p:nvSpPr>
        <p:spPr>
          <a:xfrm>
            <a:off x="210800" y="3428984"/>
            <a:ext cx="282000" cy="300800"/>
          </a:xfrm>
          <a:prstGeom prst="rect">
            <a:avLst/>
          </a:prstGeom>
          <a:solidFill>
            <a:srgbClr val="00FF00"/>
          </a:solidFill>
          <a:ln>
            <a:noFill/>
          </a:ln>
        </p:spPr>
        <p:txBody>
          <a:bodyPr spcFirstLastPara="1" wrap="square" lIns="121900" tIns="121900" rIns="121900" bIns="121900" anchor="t" anchorCtr="0">
            <a:noAutofit/>
          </a:bodyPr>
          <a:lstStyle/>
          <a:p>
            <a:r>
              <a:rPr lang="en" sz="1067">
                <a:solidFill>
                  <a:schemeClr val="lt1"/>
                </a:solidFill>
                <a:latin typeface="EB Garamond"/>
                <a:ea typeface="EB Garamond"/>
                <a:cs typeface="EB Garamond"/>
                <a:sym typeface="EB Garamond"/>
              </a:rPr>
              <a:t>G</a:t>
            </a:r>
            <a:endParaRPr sz="1067">
              <a:solidFill>
                <a:schemeClr val="lt1"/>
              </a:solidFill>
              <a:latin typeface="EB Garamond"/>
              <a:ea typeface="EB Garamond"/>
              <a:cs typeface="EB Garamond"/>
              <a:sym typeface="EB Garamond"/>
            </a:endParaRPr>
          </a:p>
        </p:txBody>
      </p:sp>
      <p:sp>
        <p:nvSpPr>
          <p:cNvPr id="386" name="Google Shape;386;p32"/>
          <p:cNvSpPr txBox="1"/>
          <p:nvPr/>
        </p:nvSpPr>
        <p:spPr>
          <a:xfrm>
            <a:off x="5537200" y="4646800"/>
            <a:ext cx="2319200" cy="742000"/>
          </a:xfrm>
          <a:prstGeom prst="rect">
            <a:avLst/>
          </a:prstGeom>
          <a:noFill/>
          <a:ln>
            <a:noFill/>
          </a:ln>
        </p:spPr>
        <p:txBody>
          <a:bodyPr spcFirstLastPara="1" wrap="square" lIns="121900" tIns="121900" rIns="121900" bIns="121900" anchor="t" anchorCtr="0">
            <a:noAutofit/>
          </a:bodyPr>
          <a:lstStyle/>
          <a:p>
            <a:r>
              <a:rPr lang="en" sz="2400">
                <a:latin typeface="EB Garamond"/>
                <a:ea typeface="EB Garamond"/>
                <a:cs typeface="EB Garamond"/>
                <a:sym typeface="EB Garamond"/>
              </a:rPr>
              <a:t>Smaller filter size more </a:t>
            </a:r>
            <a:r>
              <a:rPr lang="en" sz="2400">
                <a:solidFill>
                  <a:srgbClr val="FF0000"/>
                </a:solidFill>
                <a:latin typeface="EB Garamond"/>
                <a:ea typeface="EB Garamond"/>
                <a:cs typeface="EB Garamond"/>
                <a:sym typeface="EB Garamond"/>
              </a:rPr>
              <a:t>local </a:t>
            </a:r>
            <a:r>
              <a:rPr lang="en" sz="2400">
                <a:latin typeface="EB Garamond"/>
                <a:ea typeface="EB Garamond"/>
                <a:cs typeface="EB Garamond"/>
                <a:sym typeface="EB Garamond"/>
              </a:rPr>
              <a:t>information captured</a:t>
            </a:r>
            <a:endParaRPr sz="2400">
              <a:latin typeface="EB Garamond"/>
              <a:ea typeface="EB Garamond"/>
              <a:cs typeface="EB Garamond"/>
              <a:sym typeface="EB Garamond"/>
            </a:endParaRPr>
          </a:p>
        </p:txBody>
      </p:sp>
      <p:sp>
        <p:nvSpPr>
          <p:cNvPr id="387" name="Google Shape;387;p32"/>
          <p:cNvSpPr txBox="1"/>
          <p:nvPr/>
        </p:nvSpPr>
        <p:spPr>
          <a:xfrm>
            <a:off x="5675167" y="2081267"/>
            <a:ext cx="2726800" cy="742000"/>
          </a:xfrm>
          <a:prstGeom prst="rect">
            <a:avLst/>
          </a:prstGeom>
          <a:noFill/>
          <a:ln>
            <a:noFill/>
          </a:ln>
        </p:spPr>
        <p:txBody>
          <a:bodyPr spcFirstLastPara="1" wrap="square" lIns="121900" tIns="121900" rIns="121900" bIns="121900" anchor="t" anchorCtr="0">
            <a:noAutofit/>
          </a:bodyPr>
          <a:lstStyle/>
          <a:p>
            <a:r>
              <a:rPr lang="en" sz="2400">
                <a:latin typeface="EB Garamond"/>
                <a:ea typeface="EB Garamond"/>
                <a:cs typeface="EB Garamond"/>
                <a:sym typeface="EB Garamond"/>
              </a:rPr>
              <a:t>Bigger filter size, more</a:t>
            </a:r>
            <a:endParaRPr sz="2400">
              <a:latin typeface="EB Garamond"/>
              <a:ea typeface="EB Garamond"/>
              <a:cs typeface="EB Garamond"/>
              <a:sym typeface="EB Garamond"/>
            </a:endParaRPr>
          </a:p>
          <a:p>
            <a:r>
              <a:rPr lang="en" sz="2400">
                <a:solidFill>
                  <a:srgbClr val="FF0000"/>
                </a:solidFill>
                <a:latin typeface="EB Garamond"/>
                <a:ea typeface="EB Garamond"/>
                <a:cs typeface="EB Garamond"/>
                <a:sym typeface="EB Garamond"/>
              </a:rPr>
              <a:t>global </a:t>
            </a:r>
            <a:r>
              <a:rPr lang="en" sz="2400">
                <a:latin typeface="EB Garamond"/>
                <a:ea typeface="EB Garamond"/>
                <a:cs typeface="EB Garamond"/>
                <a:sym typeface="EB Garamond"/>
              </a:rPr>
              <a:t>information captured</a:t>
            </a:r>
            <a:endParaRPr sz="2400">
              <a:latin typeface="EB Garamond"/>
              <a:ea typeface="EB Garamond"/>
              <a:cs typeface="EB Garamond"/>
              <a:sym typeface="EB Garamond"/>
            </a:endParaRPr>
          </a:p>
        </p:txBody>
      </p:sp>
      <p:sp>
        <p:nvSpPr>
          <p:cNvPr id="388" name="Google Shape;388;p32"/>
          <p:cNvSpPr txBox="1"/>
          <p:nvPr/>
        </p:nvSpPr>
        <p:spPr>
          <a:xfrm>
            <a:off x="0" y="3655533"/>
            <a:ext cx="282000" cy="300800"/>
          </a:xfrm>
          <a:prstGeom prst="rect">
            <a:avLst/>
          </a:prstGeom>
          <a:solidFill>
            <a:srgbClr val="FF0000"/>
          </a:solidFill>
          <a:ln>
            <a:noFill/>
          </a:ln>
        </p:spPr>
        <p:txBody>
          <a:bodyPr spcFirstLastPara="1" wrap="square" lIns="121900" tIns="121900" rIns="121900" bIns="121900" anchor="t" anchorCtr="0">
            <a:noAutofit/>
          </a:bodyPr>
          <a:lstStyle/>
          <a:p>
            <a:r>
              <a:rPr lang="en" sz="1067">
                <a:solidFill>
                  <a:schemeClr val="lt1"/>
                </a:solidFill>
                <a:latin typeface="EB Garamond"/>
                <a:ea typeface="EB Garamond"/>
                <a:cs typeface="EB Garamond"/>
                <a:sym typeface="EB Garamond"/>
              </a:rPr>
              <a:t>R</a:t>
            </a:r>
            <a:endParaRPr sz="1067">
              <a:solidFill>
                <a:schemeClr val="lt1"/>
              </a:solidFill>
              <a:latin typeface="EB Garamond"/>
              <a:ea typeface="EB Garamond"/>
              <a:cs typeface="EB Garamond"/>
              <a:sym typeface="EB Garamond"/>
            </a:endParaRPr>
          </a:p>
        </p:txBody>
      </p:sp>
    </p:spTree>
    <p:extLst>
      <p:ext uri="{BB962C8B-B14F-4D97-AF65-F5344CB8AC3E}">
        <p14:creationId xmlns:p14="http://schemas.microsoft.com/office/powerpoint/2010/main" val="157535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1000"/>
                                        <p:tgtEl>
                                          <p:spTgt spid="365"/>
                                        </p:tgtEl>
                                      </p:cBhvr>
                                    </p:animEffect>
                                  </p:childTnLst>
                                </p:cTn>
                              </p:par>
                              <p:par>
                                <p:cTn id="8" presetID="10" presetClass="entr" presetSubtype="0" fill="hold" nodeType="withEffect">
                                  <p:stCondLst>
                                    <p:cond delay="0"/>
                                  </p:stCondLst>
                                  <p:childTnLst>
                                    <p:set>
                                      <p:cBhvr>
                                        <p:cTn id="9" dur="1" fill="hold">
                                          <p:stCondLst>
                                            <p:cond delay="0"/>
                                          </p:stCondLst>
                                        </p:cTn>
                                        <p:tgtEl>
                                          <p:spTgt spid="366"/>
                                        </p:tgtEl>
                                        <p:attrNameLst>
                                          <p:attrName>style.visibility</p:attrName>
                                        </p:attrNameLst>
                                      </p:cBhvr>
                                      <p:to>
                                        <p:strVal val="visible"/>
                                      </p:to>
                                    </p:set>
                                    <p:animEffect transition="in" filter="fade">
                                      <p:cBhvr>
                                        <p:cTn id="10" dur="1000"/>
                                        <p:tgtEl>
                                          <p:spTgt spid="366"/>
                                        </p:tgtEl>
                                      </p:cBhvr>
                                    </p:animEffect>
                                  </p:childTnLst>
                                </p:cTn>
                              </p:par>
                              <p:par>
                                <p:cTn id="11" presetID="10" presetClass="entr" presetSubtype="0" fill="hold" nodeType="withEffect">
                                  <p:stCondLst>
                                    <p:cond delay="0"/>
                                  </p:stCondLst>
                                  <p:childTnLst>
                                    <p:set>
                                      <p:cBhvr>
                                        <p:cTn id="12" dur="1" fill="hold">
                                          <p:stCondLst>
                                            <p:cond delay="0"/>
                                          </p:stCondLst>
                                        </p:cTn>
                                        <p:tgtEl>
                                          <p:spTgt spid="367"/>
                                        </p:tgtEl>
                                        <p:attrNameLst>
                                          <p:attrName>style.visibility</p:attrName>
                                        </p:attrNameLst>
                                      </p:cBhvr>
                                      <p:to>
                                        <p:strVal val="visible"/>
                                      </p:to>
                                    </p:set>
                                    <p:animEffect transition="in" filter="fade">
                                      <p:cBhvr>
                                        <p:cTn id="13" dur="1000"/>
                                        <p:tgtEl>
                                          <p:spTgt spid="3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7"/>
                                        </p:tgtEl>
                                        <p:attrNameLst>
                                          <p:attrName>style.visibility</p:attrName>
                                        </p:attrNameLst>
                                      </p:cBhvr>
                                      <p:to>
                                        <p:strVal val="visible"/>
                                      </p:to>
                                    </p:set>
                                    <p:animEffect transition="in" filter="fade">
                                      <p:cBhvr>
                                        <p:cTn id="18" dur="1000"/>
                                        <p:tgtEl>
                                          <p:spTgt spid="3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9"/>
                                        </p:tgtEl>
                                        <p:attrNameLst>
                                          <p:attrName>style.visibility</p:attrName>
                                        </p:attrNameLst>
                                      </p:cBhvr>
                                      <p:to>
                                        <p:strVal val="visible"/>
                                      </p:to>
                                    </p:set>
                                    <p:animEffect transition="in" filter="fade">
                                      <p:cBhvr>
                                        <p:cTn id="23" dur="1000"/>
                                        <p:tgtEl>
                                          <p:spTgt spid="369"/>
                                        </p:tgtEl>
                                      </p:cBhvr>
                                    </p:animEffect>
                                  </p:childTnLst>
                                </p:cTn>
                              </p:par>
                              <p:par>
                                <p:cTn id="24" presetID="10" presetClass="entr" presetSubtype="0" fill="hold" nodeType="withEffect">
                                  <p:stCondLst>
                                    <p:cond delay="0"/>
                                  </p:stCondLst>
                                  <p:childTnLst>
                                    <p:set>
                                      <p:cBhvr>
                                        <p:cTn id="25" dur="1" fill="hold">
                                          <p:stCondLst>
                                            <p:cond delay="0"/>
                                          </p:stCondLst>
                                        </p:cTn>
                                        <p:tgtEl>
                                          <p:spTgt spid="385"/>
                                        </p:tgtEl>
                                        <p:attrNameLst>
                                          <p:attrName>style.visibility</p:attrName>
                                        </p:attrNameLst>
                                      </p:cBhvr>
                                      <p:to>
                                        <p:strVal val="visible"/>
                                      </p:to>
                                    </p:set>
                                    <p:animEffect transition="in" filter="fade">
                                      <p:cBhvr>
                                        <p:cTn id="26" dur="1000"/>
                                        <p:tgtEl>
                                          <p:spTgt spid="385"/>
                                        </p:tgtEl>
                                      </p:cBhvr>
                                    </p:animEffect>
                                  </p:childTnLst>
                                </p:cTn>
                              </p:par>
                              <p:par>
                                <p:cTn id="27" presetID="10" presetClass="entr" presetSubtype="0" fill="hold" nodeType="withEffect">
                                  <p:stCondLst>
                                    <p:cond delay="0"/>
                                  </p:stCondLst>
                                  <p:childTnLst>
                                    <p:set>
                                      <p:cBhvr>
                                        <p:cTn id="28" dur="1" fill="hold">
                                          <p:stCondLst>
                                            <p:cond delay="0"/>
                                          </p:stCondLst>
                                        </p:cTn>
                                        <p:tgtEl>
                                          <p:spTgt spid="388"/>
                                        </p:tgtEl>
                                        <p:attrNameLst>
                                          <p:attrName>style.visibility</p:attrName>
                                        </p:attrNameLst>
                                      </p:cBhvr>
                                      <p:to>
                                        <p:strVal val="visible"/>
                                      </p:to>
                                    </p:set>
                                    <p:animEffect transition="in" filter="fade">
                                      <p:cBhvr>
                                        <p:cTn id="29" dur="1000"/>
                                        <p:tgtEl>
                                          <p:spTgt spid="388"/>
                                        </p:tgtEl>
                                      </p:cBhvr>
                                    </p:animEffect>
                                  </p:childTnLst>
                                </p:cTn>
                              </p:par>
                              <p:par>
                                <p:cTn id="30" presetID="10" presetClass="entr" presetSubtype="0" fill="hold" nodeType="withEffect">
                                  <p:stCondLst>
                                    <p:cond delay="0"/>
                                  </p:stCondLst>
                                  <p:childTnLst>
                                    <p:set>
                                      <p:cBhvr>
                                        <p:cTn id="31" dur="1" fill="hold">
                                          <p:stCondLst>
                                            <p:cond delay="0"/>
                                          </p:stCondLst>
                                        </p:cTn>
                                        <p:tgtEl>
                                          <p:spTgt spid="384"/>
                                        </p:tgtEl>
                                        <p:attrNameLst>
                                          <p:attrName>style.visibility</p:attrName>
                                        </p:attrNameLst>
                                      </p:cBhvr>
                                      <p:to>
                                        <p:strVal val="visible"/>
                                      </p:to>
                                    </p:set>
                                    <p:animEffect transition="in" filter="fade">
                                      <p:cBhvr>
                                        <p:cTn id="32" dur="1000"/>
                                        <p:tgtEl>
                                          <p:spTgt spid="38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3"/>
                                        </p:tgtEl>
                                        <p:attrNameLst>
                                          <p:attrName>style.visibility</p:attrName>
                                        </p:attrNameLst>
                                      </p:cBhvr>
                                      <p:to>
                                        <p:strVal val="visible"/>
                                      </p:to>
                                    </p:set>
                                    <p:animEffect transition="in" filter="fade">
                                      <p:cBhvr>
                                        <p:cTn id="37" dur="1000"/>
                                        <p:tgtEl>
                                          <p:spTgt spid="373"/>
                                        </p:tgtEl>
                                      </p:cBhvr>
                                    </p:animEffect>
                                  </p:childTnLst>
                                </p:cTn>
                              </p:par>
                              <p:par>
                                <p:cTn id="38" presetID="10" presetClass="entr" presetSubtype="0" fill="hold"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1000"/>
                                        <p:tgtEl>
                                          <p:spTgt spid="379"/>
                                        </p:tgtEl>
                                      </p:cBhvr>
                                    </p:animEffect>
                                  </p:childTnLst>
                                </p:cTn>
                              </p:par>
                              <p:par>
                                <p:cTn id="41" presetID="10" presetClass="entr" presetSubtype="0" fill="hold" nodeType="withEffect">
                                  <p:stCondLst>
                                    <p:cond delay="0"/>
                                  </p:stCondLst>
                                  <p:childTnLst>
                                    <p:set>
                                      <p:cBhvr>
                                        <p:cTn id="42" dur="1" fill="hold">
                                          <p:stCondLst>
                                            <p:cond delay="0"/>
                                          </p:stCondLst>
                                        </p:cTn>
                                        <p:tgtEl>
                                          <p:spTgt spid="380"/>
                                        </p:tgtEl>
                                        <p:attrNameLst>
                                          <p:attrName>style.visibility</p:attrName>
                                        </p:attrNameLst>
                                      </p:cBhvr>
                                      <p:to>
                                        <p:strVal val="visible"/>
                                      </p:to>
                                    </p:set>
                                    <p:animEffect transition="in" filter="fade">
                                      <p:cBhvr>
                                        <p:cTn id="43" dur="1000"/>
                                        <p:tgtEl>
                                          <p:spTgt spid="380"/>
                                        </p:tgtEl>
                                      </p:cBhvr>
                                    </p:animEffect>
                                  </p:childTnLst>
                                </p:cTn>
                              </p:par>
                              <p:par>
                                <p:cTn id="44" presetID="10" presetClass="entr" presetSubtype="0" fill="hold" nodeType="withEffect">
                                  <p:stCondLst>
                                    <p:cond delay="0"/>
                                  </p:stCondLst>
                                  <p:childTnLst>
                                    <p:set>
                                      <p:cBhvr>
                                        <p:cTn id="45" dur="1" fill="hold">
                                          <p:stCondLst>
                                            <p:cond delay="0"/>
                                          </p:stCondLst>
                                        </p:cTn>
                                        <p:tgtEl>
                                          <p:spTgt spid="381"/>
                                        </p:tgtEl>
                                        <p:attrNameLst>
                                          <p:attrName>style.visibility</p:attrName>
                                        </p:attrNameLst>
                                      </p:cBhvr>
                                      <p:to>
                                        <p:strVal val="visible"/>
                                      </p:to>
                                    </p:set>
                                    <p:animEffect transition="in" filter="fade">
                                      <p:cBhvr>
                                        <p:cTn id="46" dur="1000"/>
                                        <p:tgtEl>
                                          <p:spTgt spid="381"/>
                                        </p:tgtEl>
                                      </p:cBhvr>
                                    </p:animEffect>
                                  </p:childTnLst>
                                </p:cTn>
                              </p:par>
                              <p:par>
                                <p:cTn id="47" presetID="10" presetClass="entr" presetSubtype="0" fill="hold" nodeType="withEffect">
                                  <p:stCondLst>
                                    <p:cond delay="0"/>
                                  </p:stCondLst>
                                  <p:childTnLst>
                                    <p:set>
                                      <p:cBhvr>
                                        <p:cTn id="48" dur="1" fill="hold">
                                          <p:stCondLst>
                                            <p:cond delay="0"/>
                                          </p:stCondLst>
                                        </p:cTn>
                                        <p:tgtEl>
                                          <p:spTgt spid="378"/>
                                        </p:tgtEl>
                                        <p:attrNameLst>
                                          <p:attrName>style.visibility</p:attrName>
                                        </p:attrNameLst>
                                      </p:cBhvr>
                                      <p:to>
                                        <p:strVal val="visible"/>
                                      </p:to>
                                    </p:set>
                                    <p:animEffect transition="in" filter="fade">
                                      <p:cBhvr>
                                        <p:cTn id="49" dur="1000"/>
                                        <p:tgtEl>
                                          <p:spTgt spid="3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68"/>
                                        </p:tgtEl>
                                        <p:attrNameLst>
                                          <p:attrName>style.visibility</p:attrName>
                                        </p:attrNameLst>
                                      </p:cBhvr>
                                      <p:to>
                                        <p:strVal val="visible"/>
                                      </p:to>
                                    </p:set>
                                    <p:animEffect transition="in" filter="fade">
                                      <p:cBhvr>
                                        <p:cTn id="54" dur="1000"/>
                                        <p:tgtEl>
                                          <p:spTgt spid="368"/>
                                        </p:tgtEl>
                                      </p:cBhvr>
                                    </p:animEffect>
                                  </p:childTnLst>
                                </p:cTn>
                              </p:par>
                              <p:par>
                                <p:cTn id="55" presetID="10" presetClass="entr" presetSubtype="0" fill="hold" nodeType="withEffect">
                                  <p:stCondLst>
                                    <p:cond delay="0"/>
                                  </p:stCondLst>
                                  <p:childTnLst>
                                    <p:set>
                                      <p:cBhvr>
                                        <p:cTn id="56" dur="1" fill="hold">
                                          <p:stCondLst>
                                            <p:cond delay="0"/>
                                          </p:stCondLst>
                                        </p:cTn>
                                        <p:tgtEl>
                                          <p:spTgt spid="372"/>
                                        </p:tgtEl>
                                        <p:attrNameLst>
                                          <p:attrName>style.visibility</p:attrName>
                                        </p:attrNameLst>
                                      </p:cBhvr>
                                      <p:to>
                                        <p:strVal val="visible"/>
                                      </p:to>
                                    </p:set>
                                    <p:animEffect transition="in" filter="fade">
                                      <p:cBhvr>
                                        <p:cTn id="57" dur="1000"/>
                                        <p:tgtEl>
                                          <p:spTgt spid="372"/>
                                        </p:tgtEl>
                                      </p:cBhvr>
                                    </p:animEffect>
                                  </p:childTnLst>
                                </p:cTn>
                              </p:par>
                              <p:par>
                                <p:cTn id="58" presetID="10" presetClass="entr" presetSubtype="0" fill="hold" nodeType="withEffect">
                                  <p:stCondLst>
                                    <p:cond delay="0"/>
                                  </p:stCondLst>
                                  <p:childTnLst>
                                    <p:set>
                                      <p:cBhvr>
                                        <p:cTn id="59" dur="1" fill="hold">
                                          <p:stCondLst>
                                            <p:cond delay="0"/>
                                          </p:stCondLst>
                                        </p:cTn>
                                        <p:tgtEl>
                                          <p:spTgt spid="382"/>
                                        </p:tgtEl>
                                        <p:attrNameLst>
                                          <p:attrName>style.visibility</p:attrName>
                                        </p:attrNameLst>
                                      </p:cBhvr>
                                      <p:to>
                                        <p:strVal val="visible"/>
                                      </p:to>
                                    </p:set>
                                    <p:animEffect transition="in" filter="fade">
                                      <p:cBhvr>
                                        <p:cTn id="60" dur="1000"/>
                                        <p:tgtEl>
                                          <p:spTgt spid="38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87"/>
                                        </p:tgtEl>
                                        <p:attrNameLst>
                                          <p:attrName>style.visibility</p:attrName>
                                        </p:attrNameLst>
                                      </p:cBhvr>
                                      <p:to>
                                        <p:strVal val="visible"/>
                                      </p:to>
                                    </p:set>
                                    <p:animEffect transition="in" filter="fade">
                                      <p:cBhvr>
                                        <p:cTn id="65" dur="1000"/>
                                        <p:tgtEl>
                                          <p:spTgt spid="387"/>
                                        </p:tgtEl>
                                      </p:cBhvr>
                                    </p:animEffect>
                                  </p:childTnLst>
                                </p:cTn>
                              </p:par>
                              <p:par>
                                <p:cTn id="66" presetID="10" presetClass="entr" presetSubtype="0" fill="hold" nodeType="withEffect">
                                  <p:stCondLst>
                                    <p:cond delay="0"/>
                                  </p:stCondLst>
                                  <p:childTnLst>
                                    <p:set>
                                      <p:cBhvr>
                                        <p:cTn id="67" dur="1" fill="hold">
                                          <p:stCondLst>
                                            <p:cond delay="0"/>
                                          </p:stCondLst>
                                        </p:cTn>
                                        <p:tgtEl>
                                          <p:spTgt spid="383"/>
                                        </p:tgtEl>
                                        <p:attrNameLst>
                                          <p:attrName>style.visibility</p:attrName>
                                        </p:attrNameLst>
                                      </p:cBhvr>
                                      <p:to>
                                        <p:strVal val="visible"/>
                                      </p:to>
                                    </p:set>
                                    <p:animEffect transition="in" filter="fade">
                                      <p:cBhvr>
                                        <p:cTn id="68" dur="1000"/>
                                        <p:tgtEl>
                                          <p:spTgt spid="38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70"/>
                                        </p:tgtEl>
                                        <p:attrNameLst>
                                          <p:attrName>style.visibility</p:attrName>
                                        </p:attrNameLst>
                                      </p:cBhvr>
                                      <p:to>
                                        <p:strVal val="visible"/>
                                      </p:to>
                                    </p:set>
                                    <p:animEffect transition="in" filter="fade">
                                      <p:cBhvr>
                                        <p:cTn id="73" dur="1000"/>
                                        <p:tgtEl>
                                          <p:spTgt spid="370"/>
                                        </p:tgtEl>
                                      </p:cBhvr>
                                    </p:animEffect>
                                  </p:childTnLst>
                                </p:cTn>
                              </p:par>
                              <p:par>
                                <p:cTn id="74" presetID="10" presetClass="entr" presetSubtype="0" fill="hold" nodeType="withEffect">
                                  <p:stCondLst>
                                    <p:cond delay="0"/>
                                  </p:stCondLst>
                                  <p:childTnLst>
                                    <p:set>
                                      <p:cBhvr>
                                        <p:cTn id="75" dur="1" fill="hold">
                                          <p:stCondLst>
                                            <p:cond delay="0"/>
                                          </p:stCondLst>
                                        </p:cTn>
                                        <p:tgtEl>
                                          <p:spTgt spid="375"/>
                                        </p:tgtEl>
                                        <p:attrNameLst>
                                          <p:attrName>style.visibility</p:attrName>
                                        </p:attrNameLst>
                                      </p:cBhvr>
                                      <p:to>
                                        <p:strVal val="visible"/>
                                      </p:to>
                                    </p:set>
                                    <p:animEffect transition="in" filter="fade">
                                      <p:cBhvr>
                                        <p:cTn id="76" dur="1000"/>
                                        <p:tgtEl>
                                          <p:spTgt spid="37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86"/>
                                        </p:tgtEl>
                                        <p:attrNameLst>
                                          <p:attrName>style.visibility</p:attrName>
                                        </p:attrNameLst>
                                      </p:cBhvr>
                                      <p:to>
                                        <p:strVal val="visible"/>
                                      </p:to>
                                    </p:set>
                                    <p:animEffect transition="in" filter="fade">
                                      <p:cBhvr>
                                        <p:cTn id="81" dur="1000"/>
                                        <p:tgtEl>
                                          <p:spTgt spid="386"/>
                                        </p:tgtEl>
                                      </p:cBhvr>
                                    </p:animEffect>
                                  </p:childTnLst>
                                </p:cTn>
                              </p:par>
                              <p:par>
                                <p:cTn id="82" presetID="10" presetClass="entr" presetSubtype="0" fill="hold" nodeType="withEffect">
                                  <p:stCondLst>
                                    <p:cond delay="0"/>
                                  </p:stCondLst>
                                  <p:childTnLst>
                                    <p:set>
                                      <p:cBhvr>
                                        <p:cTn id="83" dur="1" fill="hold">
                                          <p:stCondLst>
                                            <p:cond delay="0"/>
                                          </p:stCondLst>
                                        </p:cTn>
                                        <p:tgtEl>
                                          <p:spTgt spid="374"/>
                                        </p:tgtEl>
                                        <p:attrNameLst>
                                          <p:attrName>style.visibility</p:attrName>
                                        </p:attrNameLst>
                                      </p:cBhvr>
                                      <p:to>
                                        <p:strVal val="visible"/>
                                      </p:to>
                                    </p:set>
                                    <p:animEffect transition="in" filter="fade">
                                      <p:cBhvr>
                                        <p:cTn id="84" dur="1000"/>
                                        <p:tgtEl>
                                          <p:spTgt spid="37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71"/>
                                        </p:tgtEl>
                                        <p:attrNameLst>
                                          <p:attrName>style.visibility</p:attrName>
                                        </p:attrNameLst>
                                      </p:cBhvr>
                                      <p:to>
                                        <p:strVal val="visible"/>
                                      </p:to>
                                    </p:set>
                                    <p:animEffect transition="in" filter="fade">
                                      <p:cBhvr>
                                        <p:cTn id="89" dur="1000"/>
                                        <p:tgtEl>
                                          <p:spTgt spid="371"/>
                                        </p:tgtEl>
                                      </p:cBhvr>
                                    </p:animEffect>
                                  </p:childTnLst>
                                </p:cTn>
                              </p:par>
                              <p:par>
                                <p:cTn id="90" presetID="10" presetClass="entr" presetSubtype="0" fill="hold" nodeType="withEffect">
                                  <p:stCondLst>
                                    <p:cond delay="0"/>
                                  </p:stCondLst>
                                  <p:childTnLst>
                                    <p:set>
                                      <p:cBhvr>
                                        <p:cTn id="91" dur="1" fill="hold">
                                          <p:stCondLst>
                                            <p:cond delay="0"/>
                                          </p:stCondLst>
                                        </p:cTn>
                                        <p:tgtEl>
                                          <p:spTgt spid="376"/>
                                        </p:tgtEl>
                                        <p:attrNameLst>
                                          <p:attrName>style.visibility</p:attrName>
                                        </p:attrNameLst>
                                      </p:cBhvr>
                                      <p:to>
                                        <p:strVal val="visible"/>
                                      </p:to>
                                    </p:set>
                                    <p:animEffect transition="in" filter="fade">
                                      <p:cBhvr>
                                        <p:cTn id="92" dur="10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26"/>
          <p:cNvPicPr preferRelativeResize="0"/>
          <p:nvPr/>
        </p:nvPicPr>
        <p:blipFill>
          <a:blip r:embed="rId3">
            <a:alphaModFix/>
          </a:blip>
          <a:stretch>
            <a:fillRect/>
          </a:stretch>
        </p:blipFill>
        <p:spPr>
          <a:xfrm>
            <a:off x="2206401" y="1283367"/>
            <a:ext cx="6786999" cy="4241867"/>
          </a:xfrm>
          <a:prstGeom prst="rect">
            <a:avLst/>
          </a:prstGeom>
          <a:noFill/>
          <a:ln>
            <a:noFill/>
          </a:ln>
        </p:spPr>
      </p:pic>
      <p:cxnSp>
        <p:nvCxnSpPr>
          <p:cNvPr id="276" name="Google Shape;276;p26"/>
          <p:cNvCxnSpPr/>
          <p:nvPr/>
        </p:nvCxnSpPr>
        <p:spPr>
          <a:xfrm rot="10800000">
            <a:off x="2665200" y="5499733"/>
            <a:ext cx="0" cy="584400"/>
          </a:xfrm>
          <a:prstGeom prst="straightConnector1">
            <a:avLst/>
          </a:prstGeom>
          <a:noFill/>
          <a:ln w="28575" cap="flat" cmpd="sng">
            <a:solidFill>
              <a:schemeClr val="dk2"/>
            </a:solidFill>
            <a:prstDash val="solid"/>
            <a:round/>
            <a:headEnd type="none" w="med" len="med"/>
            <a:tailEnd type="triangle" w="med" len="med"/>
          </a:ln>
        </p:spPr>
      </p:cxnSp>
      <p:cxnSp>
        <p:nvCxnSpPr>
          <p:cNvPr id="277" name="Google Shape;277;p26"/>
          <p:cNvCxnSpPr/>
          <p:nvPr/>
        </p:nvCxnSpPr>
        <p:spPr>
          <a:xfrm rot="10800000">
            <a:off x="3453467" y="5499733"/>
            <a:ext cx="0" cy="584400"/>
          </a:xfrm>
          <a:prstGeom prst="straightConnector1">
            <a:avLst/>
          </a:prstGeom>
          <a:noFill/>
          <a:ln w="28575" cap="flat" cmpd="sng">
            <a:solidFill>
              <a:schemeClr val="dk2"/>
            </a:solidFill>
            <a:prstDash val="solid"/>
            <a:round/>
            <a:headEnd type="none" w="med" len="med"/>
            <a:tailEnd type="triangle" w="med" len="med"/>
          </a:ln>
        </p:spPr>
      </p:cxnSp>
      <p:cxnSp>
        <p:nvCxnSpPr>
          <p:cNvPr id="278" name="Google Shape;278;p26"/>
          <p:cNvCxnSpPr/>
          <p:nvPr/>
        </p:nvCxnSpPr>
        <p:spPr>
          <a:xfrm rot="10800000">
            <a:off x="3733800" y="5497300"/>
            <a:ext cx="0" cy="584400"/>
          </a:xfrm>
          <a:prstGeom prst="straightConnector1">
            <a:avLst/>
          </a:prstGeom>
          <a:noFill/>
          <a:ln w="28575" cap="flat" cmpd="sng">
            <a:solidFill>
              <a:schemeClr val="dk2"/>
            </a:solidFill>
            <a:prstDash val="solid"/>
            <a:round/>
            <a:headEnd type="none" w="med" len="med"/>
            <a:tailEnd type="triangle" w="med" len="med"/>
          </a:ln>
        </p:spPr>
      </p:cxnSp>
      <p:sp>
        <p:nvSpPr>
          <p:cNvPr id="279" name="Google Shape;279;p26"/>
          <p:cNvSpPr txBox="1"/>
          <p:nvPr/>
        </p:nvSpPr>
        <p:spPr>
          <a:xfrm rot="-1738769">
            <a:off x="1596553" y="5927194"/>
            <a:ext cx="1422508" cy="584404"/>
          </a:xfrm>
          <a:prstGeom prst="rect">
            <a:avLst/>
          </a:prstGeom>
          <a:noFill/>
          <a:ln>
            <a:noFill/>
          </a:ln>
        </p:spPr>
        <p:txBody>
          <a:bodyPr spcFirstLastPara="1" wrap="square" lIns="121900" tIns="121900" rIns="121900" bIns="121900" anchor="t" anchorCtr="0">
            <a:noAutofit/>
          </a:bodyPr>
          <a:lstStyle/>
          <a:p>
            <a:r>
              <a:rPr lang="en" sz="2400"/>
              <a:t>Layer 1</a:t>
            </a:r>
            <a:endParaRPr sz="2400"/>
          </a:p>
        </p:txBody>
      </p:sp>
      <p:sp>
        <p:nvSpPr>
          <p:cNvPr id="280" name="Google Shape;280;p26"/>
          <p:cNvSpPr txBox="1"/>
          <p:nvPr/>
        </p:nvSpPr>
        <p:spPr>
          <a:xfrm rot="-1738769">
            <a:off x="2512753" y="5927194"/>
            <a:ext cx="1422508" cy="584404"/>
          </a:xfrm>
          <a:prstGeom prst="rect">
            <a:avLst/>
          </a:prstGeom>
          <a:noFill/>
          <a:ln>
            <a:noFill/>
          </a:ln>
        </p:spPr>
        <p:txBody>
          <a:bodyPr spcFirstLastPara="1" wrap="square" lIns="121900" tIns="121900" rIns="121900" bIns="121900" anchor="t" anchorCtr="0">
            <a:noAutofit/>
          </a:bodyPr>
          <a:lstStyle/>
          <a:p>
            <a:r>
              <a:rPr lang="en" sz="2400"/>
              <a:t>Layer 3</a:t>
            </a:r>
            <a:endParaRPr sz="2400"/>
          </a:p>
        </p:txBody>
      </p:sp>
      <p:sp>
        <p:nvSpPr>
          <p:cNvPr id="281" name="Google Shape;281;p26"/>
          <p:cNvSpPr txBox="1"/>
          <p:nvPr/>
        </p:nvSpPr>
        <p:spPr>
          <a:xfrm rot="-1738769">
            <a:off x="3124153" y="5927194"/>
            <a:ext cx="1422508" cy="584404"/>
          </a:xfrm>
          <a:prstGeom prst="rect">
            <a:avLst/>
          </a:prstGeom>
          <a:noFill/>
          <a:ln>
            <a:noFill/>
          </a:ln>
        </p:spPr>
        <p:txBody>
          <a:bodyPr spcFirstLastPara="1" wrap="square" lIns="121900" tIns="121900" rIns="121900" bIns="121900" anchor="t" anchorCtr="0">
            <a:noAutofit/>
          </a:bodyPr>
          <a:lstStyle/>
          <a:p>
            <a:r>
              <a:rPr lang="en" sz="2400"/>
              <a:t>Layer5</a:t>
            </a:r>
            <a:endParaRPr sz="2400"/>
          </a:p>
        </p:txBody>
      </p:sp>
      <p:cxnSp>
        <p:nvCxnSpPr>
          <p:cNvPr id="282" name="Google Shape;282;p26"/>
          <p:cNvCxnSpPr/>
          <p:nvPr/>
        </p:nvCxnSpPr>
        <p:spPr>
          <a:xfrm rot="10800000">
            <a:off x="5842000" y="5499733"/>
            <a:ext cx="0" cy="584400"/>
          </a:xfrm>
          <a:prstGeom prst="straightConnector1">
            <a:avLst/>
          </a:prstGeom>
          <a:noFill/>
          <a:ln w="28575" cap="flat" cmpd="sng">
            <a:solidFill>
              <a:schemeClr val="dk2"/>
            </a:solidFill>
            <a:prstDash val="solid"/>
            <a:round/>
            <a:headEnd type="none" w="med" len="med"/>
            <a:tailEnd type="triangle" w="med" len="med"/>
          </a:ln>
        </p:spPr>
      </p:cxnSp>
      <p:sp>
        <p:nvSpPr>
          <p:cNvPr id="283" name="Google Shape;283;p26"/>
          <p:cNvSpPr txBox="1"/>
          <p:nvPr/>
        </p:nvSpPr>
        <p:spPr>
          <a:xfrm>
            <a:off x="5080001" y="5927205"/>
            <a:ext cx="2032000" cy="584400"/>
          </a:xfrm>
          <a:prstGeom prst="rect">
            <a:avLst/>
          </a:prstGeom>
          <a:noFill/>
          <a:ln>
            <a:noFill/>
          </a:ln>
        </p:spPr>
        <p:txBody>
          <a:bodyPr spcFirstLastPara="1" wrap="square" lIns="121900" tIns="121900" rIns="121900" bIns="121900" anchor="t" anchorCtr="0">
            <a:noAutofit/>
          </a:bodyPr>
          <a:lstStyle/>
          <a:p>
            <a:r>
              <a:rPr lang="en" sz="2400"/>
              <a:t>Input image</a:t>
            </a:r>
            <a:endParaRPr sz="2400"/>
          </a:p>
        </p:txBody>
      </p:sp>
      <p:sp>
        <p:nvSpPr>
          <p:cNvPr id="284" name="Google Shape;284;p26"/>
          <p:cNvSpPr/>
          <p:nvPr/>
        </p:nvSpPr>
        <p:spPr>
          <a:xfrm rot="10800000" flipH="1">
            <a:off x="572267" y="663100"/>
            <a:ext cx="2701600" cy="328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lnSpc>
                <a:spcPct val="137953"/>
              </a:lnSpc>
            </a:pPr>
            <a:endParaRPr sz="2400">
              <a:solidFill>
                <a:schemeClr val="lt1"/>
              </a:solidFill>
            </a:endParaRPr>
          </a:p>
        </p:txBody>
      </p:sp>
      <p:sp>
        <p:nvSpPr>
          <p:cNvPr id="285" name="Google Shape;285;p26"/>
          <p:cNvSpPr txBox="1"/>
          <p:nvPr/>
        </p:nvSpPr>
        <p:spPr>
          <a:xfrm>
            <a:off x="392667" y="412499"/>
            <a:ext cx="3060800" cy="501200"/>
          </a:xfrm>
          <a:prstGeom prst="rect">
            <a:avLst/>
          </a:prstGeom>
          <a:noFill/>
          <a:ln>
            <a:noFill/>
          </a:ln>
        </p:spPr>
        <p:txBody>
          <a:bodyPr spcFirstLastPara="1" wrap="square" lIns="121900" tIns="121900" rIns="121900" bIns="121900" anchor="ctr" anchorCtr="0">
            <a:noAutofit/>
          </a:bodyPr>
          <a:lstStyle/>
          <a:p>
            <a:pPr algn="ctr"/>
            <a:r>
              <a:rPr lang="en" sz="2400" dirty="0">
                <a:solidFill>
                  <a:schemeClr val="dk1"/>
                </a:solidFill>
                <a:latin typeface="EB Garamond"/>
                <a:ea typeface="EB Garamond"/>
                <a:cs typeface="EB Garamond"/>
                <a:sym typeface="EB Garamond"/>
              </a:rPr>
              <a:t>LeNet5 by Lecun et al 1998</a:t>
            </a:r>
            <a:endParaRPr sz="2400" dirty="0">
              <a:solidFill>
                <a:schemeClr val="dk1"/>
              </a:solidFill>
            </a:endParaRPr>
          </a:p>
        </p:txBody>
      </p:sp>
    </p:spTree>
    <p:extLst>
      <p:ext uri="{BB962C8B-B14F-4D97-AF65-F5344CB8AC3E}">
        <p14:creationId xmlns:p14="http://schemas.microsoft.com/office/powerpoint/2010/main" val="779904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3712" y="632490"/>
            <a:ext cx="11079480" cy="1846659"/>
          </a:xfrm>
          <a:prstGeom prst="rect">
            <a:avLst/>
          </a:prstGeom>
        </p:spPr>
        <p:txBody>
          <a:bodyPr wrap="square">
            <a:spAutoFit/>
          </a:bodyPr>
          <a:lstStyle/>
          <a:p>
            <a:r>
              <a:rPr lang="en-IN" sz="2400" b="1" dirty="0">
                <a:solidFill>
                  <a:srgbClr val="000000"/>
                </a:solidFill>
                <a:latin typeface="Calibri" panose="020F0502020204030204" pitchFamily="34" charset="0"/>
              </a:rPr>
              <a:t>Layer depth</a:t>
            </a:r>
            <a:endParaRPr lang="en-IN" sz="2400" dirty="0">
              <a:solidFill>
                <a:srgbClr val="000000"/>
              </a:solidFill>
              <a:latin typeface="Calibri" panose="020F0502020204030204" pitchFamily="34" charset="0"/>
            </a:endParaRPr>
          </a:p>
          <a:p>
            <a:pPr marL="285750" indent="-285750">
              <a:buFont typeface="Arial" panose="020B0604020202020204" pitchFamily="34" charset="0"/>
              <a:buChar char="•"/>
            </a:pPr>
            <a:r>
              <a:rPr lang="en-IN" sz="2400" dirty="0">
                <a:solidFill>
                  <a:srgbClr val="000000"/>
                </a:solidFill>
                <a:latin typeface="Calibri" panose="020F0502020204030204" pitchFamily="34" charset="0"/>
              </a:rPr>
              <a:t>First layers detect simple patterns (</a:t>
            </a:r>
            <a:r>
              <a:rPr lang="en-IN" sz="2400" dirty="0" err="1">
                <a:solidFill>
                  <a:srgbClr val="000000"/>
                </a:solidFill>
                <a:latin typeface="Calibri" panose="020F0502020204030204" pitchFamily="34" charset="0"/>
              </a:rPr>
              <a:t>colors</a:t>
            </a:r>
            <a:r>
              <a:rPr lang="en-IN" sz="2400" dirty="0">
                <a:solidFill>
                  <a:srgbClr val="000000"/>
                </a:solidFill>
                <a:latin typeface="Calibri" panose="020F0502020204030204" pitchFamily="34" charset="0"/>
              </a:rPr>
              <a:t>, edges, etc.)</a:t>
            </a:r>
          </a:p>
          <a:p>
            <a:pPr marL="285750" indent="-285750">
              <a:buFont typeface="Arial" panose="020B0604020202020204" pitchFamily="34" charset="0"/>
              <a:buChar char="•"/>
            </a:pPr>
            <a:r>
              <a:rPr lang="en-US" sz="2400" dirty="0">
                <a:solidFill>
                  <a:srgbClr val="000000"/>
                </a:solidFill>
                <a:latin typeface="Calibri" panose="020F0502020204030204" pitchFamily="34" charset="0"/>
              </a:rPr>
              <a:t>Deeper layers detects more complex patterns which is built upon the output of the first layers.</a:t>
            </a:r>
          </a:p>
          <a:p>
            <a:pPr marL="285750" indent="-285750">
              <a:buFont typeface="Arial" panose="020B0604020202020204" pitchFamily="34" charset="0"/>
              <a:buChar char="•"/>
            </a:pPr>
            <a:endParaRPr lang="en-IN" dirty="0">
              <a:solidFill>
                <a:srgbClr val="000000"/>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018353" y="2479149"/>
            <a:ext cx="10173582" cy="4061812"/>
          </a:xfrm>
          <a:prstGeom prst="rect">
            <a:avLst/>
          </a:prstGeom>
        </p:spPr>
      </p:pic>
    </p:spTree>
    <p:extLst>
      <p:ext uri="{BB962C8B-B14F-4D97-AF65-F5344CB8AC3E}">
        <p14:creationId xmlns:p14="http://schemas.microsoft.com/office/powerpoint/2010/main" val="1146620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p:nvPr/>
        </p:nvSpPr>
        <p:spPr>
          <a:xfrm>
            <a:off x="3058717" y="491067"/>
            <a:ext cx="5918000"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a:solidFill>
                  <a:schemeClr val="dk1"/>
                </a:solidFill>
              </a:rPr>
              <a:t>Convolutions in CNN Architectures</a:t>
            </a:r>
            <a:endParaRPr sz="2400">
              <a:solidFill>
                <a:schemeClr val="dk1"/>
              </a:solidFill>
            </a:endParaRPr>
          </a:p>
        </p:txBody>
      </p:sp>
      <p:sp>
        <p:nvSpPr>
          <p:cNvPr id="291" name="Google Shape;291;p27"/>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 name="Google Shape;292;p27"/>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93" name="Google Shape;293;p27"/>
          <p:cNvPicPr preferRelativeResize="0"/>
          <p:nvPr/>
        </p:nvPicPr>
        <p:blipFill>
          <a:blip r:embed="rId3">
            <a:alphaModFix/>
          </a:blip>
          <a:stretch>
            <a:fillRect/>
          </a:stretch>
        </p:blipFill>
        <p:spPr>
          <a:xfrm>
            <a:off x="203417" y="1283639"/>
            <a:ext cx="4855724" cy="3261804"/>
          </a:xfrm>
          <a:prstGeom prst="rect">
            <a:avLst/>
          </a:prstGeom>
          <a:noFill/>
          <a:ln>
            <a:noFill/>
          </a:ln>
        </p:spPr>
      </p:pic>
      <p:sp>
        <p:nvSpPr>
          <p:cNvPr id="294" name="Google Shape;294;p27"/>
          <p:cNvSpPr txBox="1"/>
          <p:nvPr/>
        </p:nvSpPr>
        <p:spPr>
          <a:xfrm>
            <a:off x="128696" y="5175852"/>
            <a:ext cx="1306912" cy="422400"/>
          </a:xfrm>
          <a:prstGeom prst="rect">
            <a:avLst/>
          </a:prstGeom>
          <a:noFill/>
          <a:ln>
            <a:noFill/>
          </a:ln>
        </p:spPr>
        <p:txBody>
          <a:bodyPr spcFirstLastPara="1" wrap="square" lIns="121900" tIns="121900" rIns="121900" bIns="121900" anchor="t" anchorCtr="0">
            <a:noAutofit/>
          </a:bodyPr>
          <a:lstStyle/>
          <a:p>
            <a:pPr>
              <a:lnSpc>
                <a:spcPct val="115000"/>
              </a:lnSpc>
            </a:pPr>
            <a:r>
              <a:rPr lang="en" sz="2000" dirty="0">
                <a:solidFill>
                  <a:schemeClr val="dk1"/>
                </a:solidFill>
                <a:latin typeface="EB Garamond"/>
                <a:ea typeface="EB Garamond"/>
                <a:cs typeface="EB Garamond"/>
                <a:sym typeface="EB Garamond"/>
              </a:rPr>
              <a:t>simple</a:t>
            </a:r>
            <a:endParaRPr sz="2400" dirty="0">
              <a:solidFill>
                <a:schemeClr val="dk1"/>
              </a:solidFill>
              <a:latin typeface="EB Garamond"/>
              <a:ea typeface="EB Garamond"/>
              <a:cs typeface="EB Garamond"/>
              <a:sym typeface="EB Garamond"/>
            </a:endParaRPr>
          </a:p>
        </p:txBody>
      </p:sp>
      <p:cxnSp>
        <p:nvCxnSpPr>
          <p:cNvPr id="295" name="Google Shape;295;p27"/>
          <p:cNvCxnSpPr/>
          <p:nvPr/>
        </p:nvCxnSpPr>
        <p:spPr>
          <a:xfrm rot="10800000" flipH="1">
            <a:off x="128696" y="4932731"/>
            <a:ext cx="4660000" cy="18000"/>
          </a:xfrm>
          <a:prstGeom prst="straightConnector1">
            <a:avLst/>
          </a:prstGeom>
          <a:noFill/>
          <a:ln w="28575" cap="flat" cmpd="sng">
            <a:solidFill>
              <a:srgbClr val="FF0000"/>
            </a:solidFill>
            <a:prstDash val="dash"/>
            <a:round/>
            <a:headEnd type="none" w="med" len="med"/>
            <a:tailEnd type="triangle" w="med" len="med"/>
          </a:ln>
        </p:spPr>
      </p:cxnSp>
      <p:sp>
        <p:nvSpPr>
          <p:cNvPr id="296" name="Google Shape;296;p27"/>
          <p:cNvSpPr txBox="1"/>
          <p:nvPr/>
        </p:nvSpPr>
        <p:spPr>
          <a:xfrm>
            <a:off x="3617034" y="5175867"/>
            <a:ext cx="1851077" cy="422400"/>
          </a:xfrm>
          <a:prstGeom prst="rect">
            <a:avLst/>
          </a:prstGeom>
          <a:noFill/>
          <a:ln>
            <a:noFill/>
          </a:ln>
        </p:spPr>
        <p:txBody>
          <a:bodyPr spcFirstLastPara="1" wrap="square" lIns="121900" tIns="121900" rIns="121900" bIns="121900" anchor="t" anchorCtr="0">
            <a:noAutofit/>
          </a:bodyPr>
          <a:lstStyle/>
          <a:p>
            <a:pPr>
              <a:lnSpc>
                <a:spcPct val="115000"/>
              </a:lnSpc>
            </a:pPr>
            <a:r>
              <a:rPr lang="en" sz="2000" dirty="0">
                <a:solidFill>
                  <a:schemeClr val="dk1"/>
                </a:solidFill>
                <a:latin typeface="EB Garamond"/>
                <a:ea typeface="EB Garamond"/>
                <a:cs typeface="EB Garamond"/>
                <a:sym typeface="EB Garamond"/>
              </a:rPr>
              <a:t>complex</a:t>
            </a:r>
            <a:endParaRPr sz="2000" dirty="0">
              <a:solidFill>
                <a:schemeClr val="dk1"/>
              </a:solidFill>
              <a:latin typeface="EB Garamond"/>
              <a:ea typeface="EB Garamond"/>
              <a:cs typeface="EB Garamond"/>
              <a:sym typeface="EB Garamond"/>
            </a:endParaRPr>
          </a:p>
        </p:txBody>
      </p:sp>
      <p:sp>
        <p:nvSpPr>
          <p:cNvPr id="297" name="Google Shape;297;p27"/>
          <p:cNvSpPr txBox="1"/>
          <p:nvPr/>
        </p:nvSpPr>
        <p:spPr>
          <a:xfrm>
            <a:off x="4788711" y="4715988"/>
            <a:ext cx="1393544" cy="422400"/>
          </a:xfrm>
          <a:prstGeom prst="rect">
            <a:avLst/>
          </a:prstGeom>
          <a:noFill/>
          <a:ln>
            <a:noFill/>
          </a:ln>
        </p:spPr>
        <p:txBody>
          <a:bodyPr spcFirstLastPara="1" wrap="square" lIns="121900" tIns="121900" rIns="121900" bIns="121900" anchor="t" anchorCtr="0">
            <a:noAutofit/>
          </a:bodyPr>
          <a:lstStyle/>
          <a:p>
            <a:pPr>
              <a:lnSpc>
                <a:spcPct val="115000"/>
              </a:lnSpc>
            </a:pPr>
            <a:r>
              <a:rPr lang="en" sz="2000" dirty="0">
                <a:solidFill>
                  <a:schemeClr val="dk1"/>
                </a:solidFill>
                <a:latin typeface="EB Garamond"/>
                <a:ea typeface="EB Garamond"/>
                <a:cs typeface="EB Garamond"/>
                <a:sym typeface="EB Garamond"/>
              </a:rPr>
              <a:t>features</a:t>
            </a:r>
            <a:endParaRPr sz="2000" dirty="0">
              <a:solidFill>
                <a:schemeClr val="dk1"/>
              </a:solidFill>
              <a:latin typeface="EB Garamond"/>
              <a:ea typeface="EB Garamond"/>
              <a:cs typeface="EB Garamond"/>
              <a:sym typeface="EB Garamond"/>
            </a:endParaRPr>
          </a:p>
        </p:txBody>
      </p:sp>
      <p:sp>
        <p:nvSpPr>
          <p:cNvPr id="298" name="Google Shape;298;p27"/>
          <p:cNvSpPr txBox="1"/>
          <p:nvPr/>
        </p:nvSpPr>
        <p:spPr>
          <a:xfrm>
            <a:off x="5671500" y="1757849"/>
            <a:ext cx="3562000" cy="21196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pPr>
            <a:r>
              <a:rPr lang="en" sz="1600">
                <a:latin typeface="EB Garamond"/>
                <a:ea typeface="EB Garamond"/>
                <a:cs typeface="EB Garamond"/>
                <a:sym typeface="EB Garamond"/>
              </a:rPr>
              <a:t>Feature Extraction:</a:t>
            </a:r>
            <a:endParaRPr sz="1600">
              <a:latin typeface="EB Garamond"/>
              <a:ea typeface="EB Garamond"/>
              <a:cs typeface="EB Garamond"/>
              <a:sym typeface="EB Garamond"/>
            </a:endParaRPr>
          </a:p>
          <a:p>
            <a:pPr>
              <a:lnSpc>
                <a:spcPct val="115000"/>
              </a:lnSpc>
            </a:pPr>
            <a:endParaRPr sz="1600">
              <a:latin typeface="EB Garamond"/>
              <a:ea typeface="EB Garamond"/>
              <a:cs typeface="EB Garamond"/>
              <a:sym typeface="EB Garamond"/>
            </a:endParaRPr>
          </a:p>
          <a:p>
            <a:pPr marL="609585" indent="-406390">
              <a:lnSpc>
                <a:spcPct val="115000"/>
              </a:lnSpc>
              <a:buSzPts val="1200"/>
              <a:buFont typeface="EB Garamond"/>
              <a:buChar char="●"/>
            </a:pPr>
            <a:r>
              <a:rPr lang="en" sz="1600">
                <a:latin typeface="EB Garamond"/>
                <a:ea typeface="EB Garamond"/>
                <a:cs typeface="EB Garamond"/>
                <a:sym typeface="EB Garamond"/>
              </a:rPr>
              <a:t>Convolution operation</a:t>
            </a:r>
            <a:endParaRPr sz="1600">
              <a:latin typeface="EB Garamond"/>
              <a:ea typeface="EB Garamond"/>
              <a:cs typeface="EB Garamond"/>
              <a:sym typeface="EB Garamond"/>
            </a:endParaRPr>
          </a:p>
          <a:p>
            <a:pPr marL="609585" indent="-406390">
              <a:lnSpc>
                <a:spcPct val="115000"/>
              </a:lnSpc>
              <a:buSzPts val="1200"/>
              <a:buFont typeface="EB Garamond"/>
              <a:buChar char="●"/>
            </a:pPr>
            <a:r>
              <a:rPr lang="en" sz="1600">
                <a:latin typeface="EB Garamond"/>
                <a:ea typeface="EB Garamond"/>
                <a:cs typeface="EB Garamond"/>
                <a:sym typeface="EB Garamond"/>
              </a:rPr>
              <a:t>Activation function</a:t>
            </a:r>
            <a:endParaRPr sz="1600">
              <a:latin typeface="EB Garamond"/>
              <a:ea typeface="EB Garamond"/>
              <a:cs typeface="EB Garamond"/>
              <a:sym typeface="EB Garamond"/>
            </a:endParaRPr>
          </a:p>
          <a:p>
            <a:pPr>
              <a:lnSpc>
                <a:spcPct val="115000"/>
              </a:lnSpc>
            </a:pPr>
            <a:endParaRPr sz="1600">
              <a:latin typeface="EB Garamond"/>
              <a:ea typeface="EB Garamond"/>
              <a:cs typeface="EB Garamond"/>
              <a:sym typeface="EB Garamond"/>
            </a:endParaRPr>
          </a:p>
          <a:p>
            <a:pPr marL="609585" indent="-406390">
              <a:lnSpc>
                <a:spcPct val="115000"/>
              </a:lnSpc>
              <a:buClr>
                <a:schemeClr val="dk1"/>
              </a:buClr>
              <a:buSzPts val="1200"/>
              <a:buFont typeface="EB Garamond"/>
              <a:buChar char="●"/>
            </a:pPr>
            <a:r>
              <a:rPr lang="en" sz="1600">
                <a:solidFill>
                  <a:schemeClr val="dk1"/>
                </a:solidFill>
                <a:latin typeface="EB Garamond"/>
                <a:ea typeface="EB Garamond"/>
                <a:cs typeface="EB Garamond"/>
                <a:sym typeface="EB Garamond"/>
              </a:rPr>
              <a:t>Max (mean, global, etc) pooling</a:t>
            </a:r>
            <a:endParaRPr sz="1600">
              <a:solidFill>
                <a:schemeClr val="dk1"/>
              </a:solidFill>
              <a:latin typeface="EB Garamond"/>
              <a:ea typeface="EB Garamond"/>
              <a:cs typeface="EB Garamond"/>
              <a:sym typeface="EB Garamond"/>
            </a:endParaRPr>
          </a:p>
          <a:p>
            <a:pPr>
              <a:lnSpc>
                <a:spcPct val="115000"/>
              </a:lnSpc>
            </a:pPr>
            <a:endParaRPr sz="1733">
              <a:latin typeface="EB Garamond"/>
              <a:ea typeface="EB Garamond"/>
              <a:cs typeface="EB Garamond"/>
              <a:sym typeface="EB Garamond"/>
            </a:endParaRPr>
          </a:p>
        </p:txBody>
      </p:sp>
      <p:pic>
        <p:nvPicPr>
          <p:cNvPr id="299" name="Google Shape;299;p27"/>
          <p:cNvPicPr preferRelativeResize="0"/>
          <p:nvPr/>
        </p:nvPicPr>
        <p:blipFill rotWithShape="1">
          <a:blip r:embed="rId4">
            <a:alphaModFix/>
          </a:blip>
          <a:srcRect l="56153" t="10232" r="33530" b="81114"/>
          <a:stretch/>
        </p:blipFill>
        <p:spPr>
          <a:xfrm>
            <a:off x="5671501" y="4025133"/>
            <a:ext cx="1021860" cy="499776"/>
          </a:xfrm>
          <a:prstGeom prst="rect">
            <a:avLst/>
          </a:prstGeom>
          <a:noFill/>
          <a:ln>
            <a:noFill/>
          </a:ln>
        </p:spPr>
      </p:pic>
      <p:pic>
        <p:nvPicPr>
          <p:cNvPr id="300" name="Google Shape;300;p27"/>
          <p:cNvPicPr preferRelativeResize="0"/>
          <p:nvPr/>
        </p:nvPicPr>
        <p:blipFill rotWithShape="1">
          <a:blip r:embed="rId4">
            <a:alphaModFix/>
          </a:blip>
          <a:srcRect l="56122" t="21189" r="33562" b="70157"/>
          <a:stretch/>
        </p:blipFill>
        <p:spPr>
          <a:xfrm>
            <a:off x="6241933" y="2947631"/>
            <a:ext cx="1023467" cy="372000"/>
          </a:xfrm>
          <a:prstGeom prst="rect">
            <a:avLst/>
          </a:prstGeom>
          <a:noFill/>
          <a:ln>
            <a:noFill/>
          </a:ln>
        </p:spPr>
      </p:pic>
      <p:pic>
        <p:nvPicPr>
          <p:cNvPr id="301" name="Google Shape;301;p27"/>
          <p:cNvPicPr preferRelativeResize="0"/>
          <p:nvPr/>
        </p:nvPicPr>
        <p:blipFill rotWithShape="1">
          <a:blip r:embed="rId4">
            <a:alphaModFix/>
          </a:blip>
          <a:srcRect l="56109" t="31628" r="33433" b="58975"/>
          <a:stretch/>
        </p:blipFill>
        <p:spPr>
          <a:xfrm>
            <a:off x="9688991" y="2195888"/>
            <a:ext cx="1088783" cy="464003"/>
          </a:xfrm>
          <a:prstGeom prst="rect">
            <a:avLst/>
          </a:prstGeom>
          <a:noFill/>
          <a:ln>
            <a:noFill/>
          </a:ln>
        </p:spPr>
      </p:pic>
      <p:pic>
        <p:nvPicPr>
          <p:cNvPr id="302" name="Google Shape;302;p27"/>
          <p:cNvPicPr preferRelativeResize="0"/>
          <p:nvPr/>
        </p:nvPicPr>
        <p:blipFill rotWithShape="1">
          <a:blip r:embed="rId4">
            <a:alphaModFix/>
          </a:blip>
          <a:srcRect l="56153" t="10232" r="33530" b="81114"/>
          <a:stretch/>
        </p:blipFill>
        <p:spPr>
          <a:xfrm>
            <a:off x="6241933" y="2116867"/>
            <a:ext cx="1023467" cy="372000"/>
          </a:xfrm>
          <a:prstGeom prst="rect">
            <a:avLst/>
          </a:prstGeom>
          <a:noFill/>
          <a:ln>
            <a:noFill/>
          </a:ln>
        </p:spPr>
      </p:pic>
      <p:sp>
        <p:nvSpPr>
          <p:cNvPr id="303" name="Google Shape;303;p27"/>
          <p:cNvSpPr txBox="1"/>
          <p:nvPr/>
        </p:nvSpPr>
        <p:spPr>
          <a:xfrm>
            <a:off x="9347267" y="1757832"/>
            <a:ext cx="2610400" cy="21196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pPr>
            <a:r>
              <a:rPr lang="en" sz="1733">
                <a:solidFill>
                  <a:schemeClr val="dk1"/>
                </a:solidFill>
                <a:latin typeface="EB Garamond"/>
                <a:ea typeface="EB Garamond"/>
                <a:cs typeface="EB Garamond"/>
                <a:sym typeface="EB Garamond"/>
              </a:rPr>
              <a:t>Classification/Regression:</a:t>
            </a:r>
            <a:endParaRPr sz="2400">
              <a:latin typeface="EB Garamond"/>
              <a:ea typeface="EB Garamond"/>
              <a:cs typeface="EB Garamond"/>
              <a:sym typeface="EB Garamond"/>
            </a:endParaRPr>
          </a:p>
        </p:txBody>
      </p:sp>
      <p:sp>
        <p:nvSpPr>
          <p:cNvPr id="304" name="Google Shape;304;p27"/>
          <p:cNvSpPr txBox="1"/>
          <p:nvPr/>
        </p:nvSpPr>
        <p:spPr>
          <a:xfrm>
            <a:off x="6108405" y="1260768"/>
            <a:ext cx="5327600" cy="464000"/>
          </a:xfrm>
          <a:prstGeom prst="rect">
            <a:avLst/>
          </a:prstGeom>
          <a:noFill/>
          <a:ln>
            <a:noFill/>
          </a:ln>
        </p:spPr>
        <p:txBody>
          <a:bodyPr spcFirstLastPara="1" wrap="square" lIns="121900" tIns="121900" rIns="121900" bIns="121900" anchor="t" anchorCtr="0">
            <a:noAutofit/>
          </a:bodyPr>
          <a:lstStyle/>
          <a:p>
            <a:pPr algn="ctr">
              <a:lnSpc>
                <a:spcPct val="115000"/>
              </a:lnSpc>
              <a:buClr>
                <a:schemeClr val="dk1"/>
              </a:buClr>
              <a:buSzPts val="1100"/>
            </a:pPr>
            <a:r>
              <a:rPr lang="en" sz="1733" b="1">
                <a:solidFill>
                  <a:schemeClr val="dk1"/>
                </a:solidFill>
                <a:latin typeface="EB Garamond"/>
                <a:ea typeface="EB Garamond"/>
                <a:cs typeface="EB Garamond"/>
                <a:sym typeface="EB Garamond"/>
              </a:rPr>
              <a:t>Building blocks of common CNN architectures:</a:t>
            </a:r>
            <a:endParaRPr sz="2400" b="1">
              <a:latin typeface="EB Garamond"/>
              <a:ea typeface="EB Garamond"/>
              <a:cs typeface="EB Garamond"/>
              <a:sym typeface="EB Garamond"/>
            </a:endParaRPr>
          </a:p>
        </p:txBody>
      </p:sp>
      <p:cxnSp>
        <p:nvCxnSpPr>
          <p:cNvPr id="305" name="Google Shape;305;p27"/>
          <p:cNvCxnSpPr>
            <a:stCxn id="299" idx="2"/>
          </p:cNvCxnSpPr>
          <p:nvPr/>
        </p:nvCxnSpPr>
        <p:spPr>
          <a:xfrm rot="-5400000" flipH="1">
            <a:off x="6347231" y="4360109"/>
            <a:ext cx="500000" cy="829600"/>
          </a:xfrm>
          <a:prstGeom prst="bentConnector2">
            <a:avLst/>
          </a:prstGeom>
          <a:noFill/>
          <a:ln w="9525" cap="flat" cmpd="sng">
            <a:solidFill>
              <a:schemeClr val="dk2"/>
            </a:solidFill>
            <a:prstDash val="solid"/>
            <a:round/>
            <a:headEnd type="none" w="med" len="med"/>
            <a:tailEnd type="none" w="med" len="med"/>
          </a:ln>
        </p:spPr>
      </p:cxnSp>
      <p:cxnSp>
        <p:nvCxnSpPr>
          <p:cNvPr id="306" name="Google Shape;306;p27"/>
          <p:cNvCxnSpPr/>
          <p:nvPr/>
        </p:nvCxnSpPr>
        <p:spPr>
          <a:xfrm>
            <a:off x="6171988" y="5024688"/>
            <a:ext cx="858800" cy="569200"/>
          </a:xfrm>
          <a:prstGeom prst="bentConnector3">
            <a:avLst>
              <a:gd name="adj1" fmla="val 1095"/>
            </a:avLst>
          </a:prstGeom>
          <a:noFill/>
          <a:ln w="9525" cap="flat" cmpd="sng">
            <a:solidFill>
              <a:schemeClr val="dk2"/>
            </a:solidFill>
            <a:prstDash val="solid"/>
            <a:round/>
            <a:headEnd type="none" w="med" len="med"/>
            <a:tailEnd type="none" w="med" len="med"/>
          </a:ln>
        </p:spPr>
      </p:cxnSp>
      <p:cxnSp>
        <p:nvCxnSpPr>
          <p:cNvPr id="307" name="Google Shape;307;p27"/>
          <p:cNvCxnSpPr/>
          <p:nvPr/>
        </p:nvCxnSpPr>
        <p:spPr>
          <a:xfrm>
            <a:off x="6167916" y="5594085"/>
            <a:ext cx="858800" cy="569200"/>
          </a:xfrm>
          <a:prstGeom prst="bentConnector3">
            <a:avLst>
              <a:gd name="adj1" fmla="val 1569"/>
            </a:avLst>
          </a:prstGeom>
          <a:noFill/>
          <a:ln w="9525" cap="flat" cmpd="sng">
            <a:solidFill>
              <a:schemeClr val="dk2"/>
            </a:solidFill>
            <a:prstDash val="solid"/>
            <a:round/>
            <a:headEnd type="none" w="med" len="med"/>
            <a:tailEnd type="none" w="med" len="med"/>
          </a:ln>
        </p:spPr>
      </p:cxnSp>
      <p:sp>
        <p:nvSpPr>
          <p:cNvPr id="308" name="Google Shape;308;p27"/>
          <p:cNvSpPr/>
          <p:nvPr/>
        </p:nvSpPr>
        <p:spPr>
          <a:xfrm>
            <a:off x="7012207" y="4803861"/>
            <a:ext cx="5112800" cy="37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kernel size: spatial dimensions of filter, usually odd numbers</a:t>
            </a:r>
            <a:endParaRPr sz="1333"/>
          </a:p>
        </p:txBody>
      </p:sp>
      <p:sp>
        <p:nvSpPr>
          <p:cNvPr id="309" name="Google Shape;309;p27"/>
          <p:cNvSpPr/>
          <p:nvPr/>
        </p:nvSpPr>
        <p:spPr>
          <a:xfrm>
            <a:off x="7030985" y="5378055"/>
            <a:ext cx="5112800" cy="37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stride: controls how the filter convolves around input tensor</a:t>
            </a:r>
            <a:endParaRPr sz="1333"/>
          </a:p>
        </p:txBody>
      </p:sp>
      <p:sp>
        <p:nvSpPr>
          <p:cNvPr id="310" name="Google Shape;310;p27"/>
          <p:cNvSpPr/>
          <p:nvPr/>
        </p:nvSpPr>
        <p:spPr>
          <a:xfrm>
            <a:off x="7030985" y="5952248"/>
            <a:ext cx="5112800" cy="37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Padding: controls the spatial dimensions of output tensor</a:t>
            </a:r>
            <a:endParaRPr sz="1333"/>
          </a:p>
        </p:txBody>
      </p:sp>
    </p:spTree>
    <p:extLst>
      <p:ext uri="{BB962C8B-B14F-4D97-AF65-F5344CB8AC3E}">
        <p14:creationId xmlns:p14="http://schemas.microsoft.com/office/powerpoint/2010/main" val="175733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1000"/>
                                        <p:tgtEl>
                                          <p:spTgt spid="290"/>
                                        </p:tgtEl>
                                      </p:cBhvr>
                                    </p:animEffect>
                                  </p:childTnLst>
                                </p:cTn>
                              </p:par>
                              <p:par>
                                <p:cTn id="8" presetID="10" presetClass="entr" presetSubtype="0" fill="hold" nodeType="withEffect">
                                  <p:stCondLst>
                                    <p:cond delay="0"/>
                                  </p:stCondLst>
                                  <p:childTnLst>
                                    <p:set>
                                      <p:cBhvr>
                                        <p:cTn id="9" dur="1" fill="hold">
                                          <p:stCondLst>
                                            <p:cond delay="0"/>
                                          </p:stCondLst>
                                        </p:cTn>
                                        <p:tgtEl>
                                          <p:spTgt spid="291"/>
                                        </p:tgtEl>
                                        <p:attrNameLst>
                                          <p:attrName>style.visibility</p:attrName>
                                        </p:attrNameLst>
                                      </p:cBhvr>
                                      <p:to>
                                        <p:strVal val="visible"/>
                                      </p:to>
                                    </p:set>
                                    <p:animEffect transition="in" filter="fade">
                                      <p:cBhvr>
                                        <p:cTn id="10" dur="1000"/>
                                        <p:tgtEl>
                                          <p:spTgt spid="291"/>
                                        </p:tgtEl>
                                      </p:cBhvr>
                                    </p:animEffect>
                                  </p:childTnLst>
                                </p:cTn>
                              </p:par>
                              <p:par>
                                <p:cTn id="11" presetID="10" presetClass="entr" presetSubtype="0" fill="hold" nodeType="withEffect">
                                  <p:stCondLst>
                                    <p:cond delay="0"/>
                                  </p:stCondLst>
                                  <p:childTnLst>
                                    <p:set>
                                      <p:cBhvr>
                                        <p:cTn id="12" dur="1" fill="hold">
                                          <p:stCondLst>
                                            <p:cond delay="0"/>
                                          </p:stCondLst>
                                        </p:cTn>
                                        <p:tgtEl>
                                          <p:spTgt spid="292"/>
                                        </p:tgtEl>
                                        <p:attrNameLst>
                                          <p:attrName>style.visibility</p:attrName>
                                        </p:attrNameLst>
                                      </p:cBhvr>
                                      <p:to>
                                        <p:strVal val="visible"/>
                                      </p:to>
                                    </p:set>
                                    <p:animEffect transition="in" filter="fade">
                                      <p:cBhvr>
                                        <p:cTn id="13" dur="1000"/>
                                        <p:tgtEl>
                                          <p:spTgt spid="2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3"/>
                                        </p:tgtEl>
                                        <p:attrNameLst>
                                          <p:attrName>style.visibility</p:attrName>
                                        </p:attrNameLst>
                                      </p:cBhvr>
                                      <p:to>
                                        <p:strVal val="visible"/>
                                      </p:to>
                                    </p:set>
                                    <p:animEffect transition="in" filter="fade">
                                      <p:cBhvr>
                                        <p:cTn id="18" dur="1000"/>
                                        <p:tgtEl>
                                          <p:spTgt spid="2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4"/>
                                        </p:tgtEl>
                                        <p:attrNameLst>
                                          <p:attrName>style.visibility</p:attrName>
                                        </p:attrNameLst>
                                      </p:cBhvr>
                                      <p:to>
                                        <p:strVal val="visible"/>
                                      </p:to>
                                    </p:set>
                                    <p:animEffect transition="in" filter="fade">
                                      <p:cBhvr>
                                        <p:cTn id="23" dur="1000"/>
                                        <p:tgtEl>
                                          <p:spTgt spid="294"/>
                                        </p:tgtEl>
                                      </p:cBhvr>
                                    </p:animEffect>
                                  </p:childTnLst>
                                </p:cTn>
                              </p:par>
                              <p:par>
                                <p:cTn id="24" presetID="10" presetClass="entr" presetSubtype="0" fill="hold" nodeType="withEffect">
                                  <p:stCondLst>
                                    <p:cond delay="0"/>
                                  </p:stCondLst>
                                  <p:childTnLst>
                                    <p:set>
                                      <p:cBhvr>
                                        <p:cTn id="25" dur="1" fill="hold">
                                          <p:stCondLst>
                                            <p:cond delay="0"/>
                                          </p:stCondLst>
                                        </p:cTn>
                                        <p:tgtEl>
                                          <p:spTgt spid="295"/>
                                        </p:tgtEl>
                                        <p:attrNameLst>
                                          <p:attrName>style.visibility</p:attrName>
                                        </p:attrNameLst>
                                      </p:cBhvr>
                                      <p:to>
                                        <p:strVal val="visible"/>
                                      </p:to>
                                    </p:set>
                                    <p:animEffect transition="in" filter="fade">
                                      <p:cBhvr>
                                        <p:cTn id="26" dur="1000"/>
                                        <p:tgtEl>
                                          <p:spTgt spid="295"/>
                                        </p:tgtEl>
                                      </p:cBhvr>
                                    </p:animEffect>
                                  </p:childTnLst>
                                </p:cTn>
                              </p:par>
                              <p:par>
                                <p:cTn id="27" presetID="10" presetClass="entr" presetSubtype="0" fill="hold" nodeType="withEffect">
                                  <p:stCondLst>
                                    <p:cond delay="0"/>
                                  </p:stCondLst>
                                  <p:childTnLst>
                                    <p:set>
                                      <p:cBhvr>
                                        <p:cTn id="28" dur="1" fill="hold">
                                          <p:stCondLst>
                                            <p:cond delay="0"/>
                                          </p:stCondLst>
                                        </p:cTn>
                                        <p:tgtEl>
                                          <p:spTgt spid="296"/>
                                        </p:tgtEl>
                                        <p:attrNameLst>
                                          <p:attrName>style.visibility</p:attrName>
                                        </p:attrNameLst>
                                      </p:cBhvr>
                                      <p:to>
                                        <p:strVal val="visible"/>
                                      </p:to>
                                    </p:set>
                                    <p:animEffect transition="in" filter="fade">
                                      <p:cBhvr>
                                        <p:cTn id="29" dur="1000"/>
                                        <p:tgtEl>
                                          <p:spTgt spid="296"/>
                                        </p:tgtEl>
                                      </p:cBhvr>
                                    </p:animEffect>
                                  </p:childTnLst>
                                </p:cTn>
                              </p:par>
                              <p:par>
                                <p:cTn id="30" presetID="10" presetClass="entr" presetSubtype="0" fill="hold" nodeType="withEffect">
                                  <p:stCondLst>
                                    <p:cond delay="0"/>
                                  </p:stCondLst>
                                  <p:childTnLst>
                                    <p:set>
                                      <p:cBhvr>
                                        <p:cTn id="31" dur="1" fill="hold">
                                          <p:stCondLst>
                                            <p:cond delay="0"/>
                                          </p:stCondLst>
                                        </p:cTn>
                                        <p:tgtEl>
                                          <p:spTgt spid="297"/>
                                        </p:tgtEl>
                                        <p:attrNameLst>
                                          <p:attrName>style.visibility</p:attrName>
                                        </p:attrNameLst>
                                      </p:cBhvr>
                                      <p:to>
                                        <p:strVal val="visible"/>
                                      </p:to>
                                    </p:set>
                                    <p:animEffect transition="in" filter="fade">
                                      <p:cBhvr>
                                        <p:cTn id="32" dur="1000"/>
                                        <p:tgtEl>
                                          <p:spTgt spid="29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4"/>
                                        </p:tgtEl>
                                        <p:attrNameLst>
                                          <p:attrName>style.visibility</p:attrName>
                                        </p:attrNameLst>
                                      </p:cBhvr>
                                      <p:to>
                                        <p:strVal val="visible"/>
                                      </p:to>
                                    </p:set>
                                    <p:animEffect transition="in" filter="fade">
                                      <p:cBhvr>
                                        <p:cTn id="37" dur="1000"/>
                                        <p:tgtEl>
                                          <p:spTgt spid="30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3"/>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0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0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99"/>
                                        </p:tgtEl>
                                        <p:attrNameLst>
                                          <p:attrName>style.visibility</p:attrName>
                                        </p:attrNameLst>
                                      </p:cBhvr>
                                      <p:to>
                                        <p:strVal val="visible"/>
                                      </p:to>
                                    </p:set>
                                    <p:animEffect transition="in" filter="fade">
                                      <p:cBhvr>
                                        <p:cTn id="54" dur="1000"/>
                                        <p:tgtEl>
                                          <p:spTgt spid="29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5"/>
                                        </p:tgtEl>
                                        <p:attrNameLst>
                                          <p:attrName>style.visibility</p:attrName>
                                        </p:attrNameLst>
                                      </p:cBhvr>
                                      <p:to>
                                        <p:strVal val="visible"/>
                                      </p:to>
                                    </p:set>
                                    <p:animEffect transition="in" filter="fade">
                                      <p:cBhvr>
                                        <p:cTn id="59" dur="1000"/>
                                        <p:tgtEl>
                                          <p:spTgt spid="305"/>
                                        </p:tgtEl>
                                      </p:cBhvr>
                                    </p:animEffect>
                                  </p:childTnLst>
                                </p:cTn>
                              </p:par>
                              <p:par>
                                <p:cTn id="60" presetID="10" presetClass="entr" presetSubtype="0" fill="hold" nodeType="withEffect">
                                  <p:stCondLst>
                                    <p:cond delay="0"/>
                                  </p:stCondLst>
                                  <p:childTnLst>
                                    <p:set>
                                      <p:cBhvr>
                                        <p:cTn id="61" dur="1" fill="hold">
                                          <p:stCondLst>
                                            <p:cond delay="0"/>
                                          </p:stCondLst>
                                        </p:cTn>
                                        <p:tgtEl>
                                          <p:spTgt spid="308"/>
                                        </p:tgtEl>
                                        <p:attrNameLst>
                                          <p:attrName>style.visibility</p:attrName>
                                        </p:attrNameLst>
                                      </p:cBhvr>
                                      <p:to>
                                        <p:strVal val="visible"/>
                                      </p:to>
                                    </p:set>
                                    <p:animEffect transition="in" filter="fade">
                                      <p:cBhvr>
                                        <p:cTn id="62" dur="1000"/>
                                        <p:tgtEl>
                                          <p:spTgt spid="30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6"/>
                                        </p:tgtEl>
                                        <p:attrNameLst>
                                          <p:attrName>style.visibility</p:attrName>
                                        </p:attrNameLst>
                                      </p:cBhvr>
                                      <p:to>
                                        <p:strVal val="visible"/>
                                      </p:to>
                                    </p:set>
                                    <p:animEffect transition="in" filter="fade">
                                      <p:cBhvr>
                                        <p:cTn id="67" dur="1000"/>
                                        <p:tgtEl>
                                          <p:spTgt spid="306"/>
                                        </p:tgtEl>
                                      </p:cBhvr>
                                    </p:animEffect>
                                  </p:childTnLst>
                                </p:cTn>
                              </p:par>
                              <p:par>
                                <p:cTn id="68" presetID="10" presetClass="entr" presetSubtype="0" fill="hold" nodeType="withEffect">
                                  <p:stCondLst>
                                    <p:cond delay="0"/>
                                  </p:stCondLst>
                                  <p:childTnLst>
                                    <p:set>
                                      <p:cBhvr>
                                        <p:cTn id="69" dur="1" fill="hold">
                                          <p:stCondLst>
                                            <p:cond delay="0"/>
                                          </p:stCondLst>
                                        </p:cTn>
                                        <p:tgtEl>
                                          <p:spTgt spid="309"/>
                                        </p:tgtEl>
                                        <p:attrNameLst>
                                          <p:attrName>style.visibility</p:attrName>
                                        </p:attrNameLst>
                                      </p:cBhvr>
                                      <p:to>
                                        <p:strVal val="visible"/>
                                      </p:to>
                                    </p:set>
                                    <p:animEffect transition="in" filter="fade">
                                      <p:cBhvr>
                                        <p:cTn id="70" dur="1000"/>
                                        <p:tgtEl>
                                          <p:spTgt spid="30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07"/>
                                        </p:tgtEl>
                                        <p:attrNameLst>
                                          <p:attrName>style.visibility</p:attrName>
                                        </p:attrNameLst>
                                      </p:cBhvr>
                                      <p:to>
                                        <p:strVal val="visible"/>
                                      </p:to>
                                    </p:set>
                                    <p:animEffect transition="in" filter="fade">
                                      <p:cBhvr>
                                        <p:cTn id="75" dur="1000"/>
                                        <p:tgtEl>
                                          <p:spTgt spid="307"/>
                                        </p:tgtEl>
                                      </p:cBhvr>
                                    </p:animEffect>
                                  </p:childTnLst>
                                </p:cTn>
                              </p:par>
                              <p:par>
                                <p:cTn id="76" presetID="10" presetClass="entr" presetSubtype="0" fill="hold" nodeType="withEffect">
                                  <p:stCondLst>
                                    <p:cond delay="0"/>
                                  </p:stCondLst>
                                  <p:childTnLst>
                                    <p:set>
                                      <p:cBhvr>
                                        <p:cTn id="77" dur="1" fill="hold">
                                          <p:stCondLst>
                                            <p:cond delay="0"/>
                                          </p:stCondLst>
                                        </p:cTn>
                                        <p:tgtEl>
                                          <p:spTgt spid="310"/>
                                        </p:tgtEl>
                                        <p:attrNameLst>
                                          <p:attrName>style.visibility</p:attrName>
                                        </p:attrNameLst>
                                      </p:cBhvr>
                                      <p:to>
                                        <p:strVal val="visible"/>
                                      </p:to>
                                    </p:set>
                                    <p:animEffect transition="in" filter="fade">
                                      <p:cBhvr>
                                        <p:cTn id="78"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30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p:nvPr/>
        </p:nvSpPr>
        <p:spPr>
          <a:xfrm>
            <a:off x="3058717" y="491067"/>
            <a:ext cx="5918000"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a:solidFill>
                  <a:schemeClr val="dk1"/>
                </a:solidFill>
              </a:rPr>
              <a:t>Convolution Layer Hyperparameters</a:t>
            </a:r>
            <a:endParaRPr sz="2400">
              <a:solidFill>
                <a:schemeClr val="dk1"/>
              </a:solidFill>
            </a:endParaRPr>
          </a:p>
        </p:txBody>
      </p:sp>
      <p:sp>
        <p:nvSpPr>
          <p:cNvPr id="316" name="Google Shape;316;p28"/>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7" name="Google Shape;317;p28"/>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 name="Google Shape;318;p28"/>
          <p:cNvSpPr txBox="1"/>
          <p:nvPr/>
        </p:nvSpPr>
        <p:spPr>
          <a:xfrm>
            <a:off x="1088533" y="5419767"/>
            <a:ext cx="2486800" cy="582400"/>
          </a:xfrm>
          <a:prstGeom prst="rect">
            <a:avLst/>
          </a:prstGeom>
          <a:noFill/>
          <a:ln>
            <a:noFill/>
          </a:ln>
        </p:spPr>
        <p:txBody>
          <a:bodyPr spcFirstLastPara="1" wrap="square" lIns="121900" tIns="121900" rIns="121900" bIns="121900" anchor="ctr" anchorCtr="0">
            <a:noAutofit/>
          </a:bodyPr>
          <a:lstStyle/>
          <a:p>
            <a:r>
              <a:rPr lang="en" sz="1600" u="sng">
                <a:solidFill>
                  <a:schemeClr val="hlink"/>
                </a:solidFill>
                <a:hlinkClick r:id="rId3"/>
              </a:rPr>
              <a:t>Convolution Visualizer</a:t>
            </a:r>
            <a:endParaRPr sz="1600">
              <a:solidFill>
                <a:srgbClr val="0000FF"/>
              </a:solidFill>
            </a:endParaRPr>
          </a:p>
        </p:txBody>
      </p:sp>
      <p:pic>
        <p:nvPicPr>
          <p:cNvPr id="319" name="Google Shape;319;p28"/>
          <p:cNvPicPr preferRelativeResize="0"/>
          <p:nvPr/>
        </p:nvPicPr>
        <p:blipFill>
          <a:blip r:embed="rId4">
            <a:alphaModFix/>
          </a:blip>
          <a:stretch>
            <a:fillRect/>
          </a:stretch>
        </p:blipFill>
        <p:spPr>
          <a:xfrm>
            <a:off x="981016" y="2592918"/>
            <a:ext cx="2486859" cy="2826833"/>
          </a:xfrm>
          <a:prstGeom prst="rect">
            <a:avLst/>
          </a:prstGeom>
          <a:noFill/>
          <a:ln>
            <a:noFill/>
          </a:ln>
        </p:spPr>
      </p:pic>
      <p:grpSp>
        <p:nvGrpSpPr>
          <p:cNvPr id="320" name="Google Shape;320;p28"/>
          <p:cNvGrpSpPr/>
          <p:nvPr/>
        </p:nvGrpSpPr>
        <p:grpSpPr>
          <a:xfrm>
            <a:off x="691801" y="1266684"/>
            <a:ext cx="3065300" cy="1172600"/>
            <a:chOff x="1357050" y="1331013"/>
            <a:chExt cx="2298975" cy="879450"/>
          </a:xfrm>
        </p:grpSpPr>
        <p:sp>
          <p:nvSpPr>
            <p:cNvPr id="321" name="Google Shape;321;p28"/>
            <p:cNvSpPr/>
            <p:nvPr/>
          </p:nvSpPr>
          <p:spPr>
            <a:xfrm>
              <a:off x="3128325" y="1659000"/>
              <a:ext cx="527700" cy="2151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1</a:t>
              </a:r>
              <a:endParaRPr sz="1333"/>
            </a:p>
          </p:txBody>
        </p:sp>
        <p:pic>
          <p:nvPicPr>
            <p:cNvPr id="322" name="Google Shape;322;p28"/>
            <p:cNvPicPr preferRelativeResize="0"/>
            <p:nvPr/>
          </p:nvPicPr>
          <p:blipFill rotWithShape="1">
            <a:blip r:embed="rId5">
              <a:alphaModFix/>
            </a:blip>
            <a:srcRect l="56153" t="10232" r="33530" b="81114"/>
            <a:stretch/>
          </p:blipFill>
          <p:spPr>
            <a:xfrm rot="-5400000">
              <a:off x="1102262" y="1626189"/>
              <a:ext cx="798700" cy="289124"/>
            </a:xfrm>
            <a:prstGeom prst="rect">
              <a:avLst/>
            </a:prstGeom>
            <a:noFill/>
            <a:ln>
              <a:noFill/>
            </a:ln>
          </p:spPr>
        </p:pic>
        <p:sp>
          <p:nvSpPr>
            <p:cNvPr id="323" name="Google Shape;323;p28"/>
            <p:cNvSpPr/>
            <p:nvPr/>
          </p:nvSpPr>
          <p:spPr>
            <a:xfrm>
              <a:off x="2244625" y="1331013"/>
              <a:ext cx="880800" cy="2151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kernel size</a:t>
              </a:r>
              <a:endParaRPr sz="1333"/>
            </a:p>
          </p:txBody>
        </p:sp>
        <p:sp>
          <p:nvSpPr>
            <p:cNvPr id="324" name="Google Shape;324;p28"/>
            <p:cNvSpPr/>
            <p:nvPr/>
          </p:nvSpPr>
          <p:spPr>
            <a:xfrm>
              <a:off x="2258000" y="1663188"/>
              <a:ext cx="880800" cy="2151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stride</a:t>
              </a:r>
              <a:endParaRPr sz="1333"/>
            </a:p>
          </p:txBody>
        </p:sp>
        <p:sp>
          <p:nvSpPr>
            <p:cNvPr id="325" name="Google Shape;325;p28"/>
            <p:cNvSpPr/>
            <p:nvPr/>
          </p:nvSpPr>
          <p:spPr>
            <a:xfrm>
              <a:off x="2258000" y="1995363"/>
              <a:ext cx="867300" cy="2151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padding</a:t>
              </a:r>
              <a:endParaRPr sz="1333"/>
            </a:p>
          </p:txBody>
        </p:sp>
        <p:sp>
          <p:nvSpPr>
            <p:cNvPr id="326" name="Google Shape;326;p28"/>
            <p:cNvSpPr/>
            <p:nvPr/>
          </p:nvSpPr>
          <p:spPr>
            <a:xfrm>
              <a:off x="3128325" y="1331013"/>
              <a:ext cx="527700" cy="2151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3x3</a:t>
              </a:r>
              <a:endParaRPr sz="1333"/>
            </a:p>
          </p:txBody>
        </p:sp>
        <p:sp>
          <p:nvSpPr>
            <p:cNvPr id="327" name="Google Shape;327;p28"/>
            <p:cNvSpPr/>
            <p:nvPr/>
          </p:nvSpPr>
          <p:spPr>
            <a:xfrm>
              <a:off x="3128325" y="1995363"/>
              <a:ext cx="527700" cy="2151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same</a:t>
              </a:r>
              <a:endParaRPr sz="1333"/>
            </a:p>
          </p:txBody>
        </p:sp>
        <p:cxnSp>
          <p:nvCxnSpPr>
            <p:cNvPr id="328" name="Google Shape;328;p28"/>
            <p:cNvCxnSpPr>
              <a:stCxn id="322" idx="2"/>
              <a:endCxn id="324" idx="1"/>
            </p:cNvCxnSpPr>
            <p:nvPr/>
          </p:nvCxnSpPr>
          <p:spPr>
            <a:xfrm>
              <a:off x="1646174" y="1770751"/>
              <a:ext cx="611700" cy="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28"/>
            <p:cNvCxnSpPr>
              <a:endCxn id="323" idx="1"/>
            </p:cNvCxnSpPr>
            <p:nvPr/>
          </p:nvCxnSpPr>
          <p:spPr>
            <a:xfrm rot="10800000" flipH="1">
              <a:off x="1647625" y="1438563"/>
              <a:ext cx="597000" cy="99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28"/>
            <p:cNvCxnSpPr/>
            <p:nvPr/>
          </p:nvCxnSpPr>
          <p:spPr>
            <a:xfrm rot="10800000" flipH="1">
              <a:off x="1657975" y="2093025"/>
              <a:ext cx="597000" cy="9900"/>
            </a:xfrm>
            <a:prstGeom prst="straightConnector1">
              <a:avLst/>
            </a:prstGeom>
            <a:noFill/>
            <a:ln w="9525" cap="flat" cmpd="sng">
              <a:solidFill>
                <a:schemeClr val="dk2"/>
              </a:solidFill>
              <a:prstDash val="solid"/>
              <a:round/>
              <a:headEnd type="none" w="med" len="med"/>
              <a:tailEnd type="none" w="med" len="med"/>
            </a:ln>
          </p:spPr>
        </p:cxnSp>
      </p:grpSp>
      <p:pic>
        <p:nvPicPr>
          <p:cNvPr id="331" name="Google Shape;331;p28"/>
          <p:cNvPicPr preferRelativeResize="0"/>
          <p:nvPr/>
        </p:nvPicPr>
        <p:blipFill rotWithShape="1">
          <a:blip r:embed="rId5">
            <a:alphaModFix/>
          </a:blip>
          <a:srcRect l="56122" t="21189" r="33562" b="70157"/>
          <a:stretch/>
        </p:blipFill>
        <p:spPr>
          <a:xfrm>
            <a:off x="6236967" y="1275050"/>
            <a:ext cx="970435" cy="385495"/>
          </a:xfrm>
          <a:prstGeom prst="rect">
            <a:avLst/>
          </a:prstGeom>
          <a:noFill/>
          <a:ln>
            <a:noFill/>
          </a:ln>
        </p:spPr>
      </p:pic>
      <p:sp>
        <p:nvSpPr>
          <p:cNvPr id="332" name="Google Shape;332;p28"/>
          <p:cNvSpPr/>
          <p:nvPr/>
        </p:nvSpPr>
        <p:spPr>
          <a:xfrm>
            <a:off x="6236967" y="2149633"/>
            <a:ext cx="620800" cy="2868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Max</a:t>
            </a:r>
            <a:endParaRPr sz="1333"/>
          </a:p>
        </p:txBody>
      </p:sp>
      <p:sp>
        <p:nvSpPr>
          <p:cNvPr id="333" name="Google Shape;333;p28"/>
          <p:cNvSpPr/>
          <p:nvPr/>
        </p:nvSpPr>
        <p:spPr>
          <a:xfrm>
            <a:off x="6857767" y="2149633"/>
            <a:ext cx="830800" cy="2868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2x2, 2</a:t>
            </a:r>
            <a:endParaRPr sz="1333"/>
          </a:p>
        </p:txBody>
      </p:sp>
      <p:graphicFrame>
        <p:nvGraphicFramePr>
          <p:cNvPr id="334" name="Google Shape;334;p28"/>
          <p:cNvGraphicFramePr/>
          <p:nvPr/>
        </p:nvGraphicFramePr>
        <p:xfrm>
          <a:off x="7750000" y="1275017"/>
          <a:ext cx="2041868" cy="2036000"/>
        </p:xfrm>
        <a:graphic>
          <a:graphicData uri="http://schemas.openxmlformats.org/drawingml/2006/table">
            <a:tbl>
              <a:tblPr>
                <a:noFill/>
              </a:tblPr>
              <a:tblGrid>
                <a:gridCol w="510467">
                  <a:extLst>
                    <a:ext uri="{9D8B030D-6E8A-4147-A177-3AD203B41FA5}">
                      <a16:colId xmlns:a16="http://schemas.microsoft.com/office/drawing/2014/main" xmlns="" val="20000"/>
                    </a:ext>
                  </a:extLst>
                </a:gridCol>
                <a:gridCol w="510467">
                  <a:extLst>
                    <a:ext uri="{9D8B030D-6E8A-4147-A177-3AD203B41FA5}">
                      <a16:colId xmlns:a16="http://schemas.microsoft.com/office/drawing/2014/main" xmlns="" val="20001"/>
                    </a:ext>
                  </a:extLst>
                </a:gridCol>
                <a:gridCol w="510467">
                  <a:extLst>
                    <a:ext uri="{9D8B030D-6E8A-4147-A177-3AD203B41FA5}">
                      <a16:colId xmlns:a16="http://schemas.microsoft.com/office/drawing/2014/main" xmlns="" val="20002"/>
                    </a:ext>
                  </a:extLst>
                </a:gridCol>
                <a:gridCol w="510467">
                  <a:extLst>
                    <a:ext uri="{9D8B030D-6E8A-4147-A177-3AD203B41FA5}">
                      <a16:colId xmlns:a16="http://schemas.microsoft.com/office/drawing/2014/main" xmlns="" val="20003"/>
                    </a:ext>
                  </a:extLst>
                </a:gridCol>
              </a:tblGrid>
              <a:tr h="509000">
                <a:tc>
                  <a:txBody>
                    <a:bodyPr/>
                    <a:lstStyle/>
                    <a:p>
                      <a:pPr marL="0" lvl="0" indent="0" algn="ctr" rtl="0">
                        <a:spcBef>
                          <a:spcPts val="0"/>
                        </a:spcBef>
                        <a:spcAft>
                          <a:spcPts val="0"/>
                        </a:spcAft>
                        <a:buNone/>
                      </a:pPr>
                      <a:r>
                        <a:rPr lang="en" sz="1300" b="1"/>
                        <a:t>1</a:t>
                      </a:r>
                      <a:endParaRPr sz="1300" b="1"/>
                    </a:p>
                  </a:txBody>
                  <a:tcPr marL="121900" marR="121900" marT="121900" marB="121900">
                    <a:solidFill>
                      <a:srgbClr val="FF00FF"/>
                    </a:solidFill>
                  </a:tcPr>
                </a:tc>
                <a:tc>
                  <a:txBody>
                    <a:bodyPr/>
                    <a:lstStyle/>
                    <a:p>
                      <a:pPr marL="0" lvl="0" indent="0" algn="ctr" rtl="0">
                        <a:spcBef>
                          <a:spcPts val="0"/>
                        </a:spcBef>
                        <a:spcAft>
                          <a:spcPts val="0"/>
                        </a:spcAft>
                        <a:buNone/>
                      </a:pPr>
                      <a:r>
                        <a:rPr lang="en" sz="1300" b="1"/>
                        <a:t>1</a:t>
                      </a:r>
                      <a:endParaRPr sz="1300" b="1"/>
                    </a:p>
                  </a:txBody>
                  <a:tcPr marL="121900" marR="121900" marT="121900" marB="121900">
                    <a:solidFill>
                      <a:srgbClr val="FF00FF"/>
                    </a:solidFill>
                  </a:tcPr>
                </a:tc>
                <a:tc>
                  <a:txBody>
                    <a:bodyPr/>
                    <a:lstStyle/>
                    <a:p>
                      <a:pPr marL="0" lvl="0" indent="0" algn="ctr" rtl="0">
                        <a:spcBef>
                          <a:spcPts val="0"/>
                        </a:spcBef>
                        <a:spcAft>
                          <a:spcPts val="0"/>
                        </a:spcAft>
                        <a:buNone/>
                      </a:pPr>
                      <a:r>
                        <a:rPr lang="en" sz="1300" b="1"/>
                        <a:t>2</a:t>
                      </a:r>
                      <a:endParaRPr sz="1300" b="1"/>
                    </a:p>
                  </a:txBody>
                  <a:tcPr marL="121900" marR="121900" marT="121900" marB="121900">
                    <a:solidFill>
                      <a:srgbClr val="00FF00"/>
                    </a:solidFill>
                  </a:tcPr>
                </a:tc>
                <a:tc>
                  <a:txBody>
                    <a:bodyPr/>
                    <a:lstStyle/>
                    <a:p>
                      <a:pPr marL="0" lvl="0" indent="0" algn="ctr" rtl="0">
                        <a:spcBef>
                          <a:spcPts val="0"/>
                        </a:spcBef>
                        <a:spcAft>
                          <a:spcPts val="0"/>
                        </a:spcAft>
                        <a:buNone/>
                      </a:pPr>
                      <a:r>
                        <a:rPr lang="en" sz="1300" b="1"/>
                        <a:t>4</a:t>
                      </a:r>
                      <a:endParaRPr sz="1300" b="1"/>
                    </a:p>
                  </a:txBody>
                  <a:tcPr marL="121900" marR="121900" marT="121900" marB="121900">
                    <a:solidFill>
                      <a:srgbClr val="00FF00"/>
                    </a:solidFill>
                  </a:tcPr>
                </a:tc>
                <a:extLst>
                  <a:ext uri="{0D108BD9-81ED-4DB2-BD59-A6C34878D82A}">
                    <a16:rowId xmlns:a16="http://schemas.microsoft.com/office/drawing/2014/main" xmlns="" val="10000"/>
                  </a:ext>
                </a:extLst>
              </a:tr>
              <a:tr h="509000">
                <a:tc>
                  <a:txBody>
                    <a:bodyPr/>
                    <a:lstStyle/>
                    <a:p>
                      <a:pPr marL="0" lvl="0" indent="0" algn="ctr" rtl="0">
                        <a:spcBef>
                          <a:spcPts val="0"/>
                        </a:spcBef>
                        <a:spcAft>
                          <a:spcPts val="0"/>
                        </a:spcAft>
                        <a:buNone/>
                      </a:pPr>
                      <a:r>
                        <a:rPr lang="en" sz="1300" b="1"/>
                        <a:t>5</a:t>
                      </a:r>
                      <a:endParaRPr sz="1300" b="1"/>
                    </a:p>
                  </a:txBody>
                  <a:tcPr marL="121900" marR="121900" marT="121900" marB="121900">
                    <a:solidFill>
                      <a:srgbClr val="FF00FF"/>
                    </a:solidFill>
                  </a:tcPr>
                </a:tc>
                <a:tc>
                  <a:txBody>
                    <a:bodyPr/>
                    <a:lstStyle/>
                    <a:p>
                      <a:pPr marL="0" lvl="0" indent="0" algn="ctr" rtl="0">
                        <a:spcBef>
                          <a:spcPts val="0"/>
                        </a:spcBef>
                        <a:spcAft>
                          <a:spcPts val="0"/>
                        </a:spcAft>
                        <a:buNone/>
                      </a:pPr>
                      <a:r>
                        <a:rPr lang="en" sz="1300" b="1"/>
                        <a:t>6</a:t>
                      </a:r>
                      <a:endParaRPr sz="1300" b="1"/>
                    </a:p>
                  </a:txBody>
                  <a:tcPr marL="121900" marR="121900" marT="121900" marB="121900">
                    <a:solidFill>
                      <a:srgbClr val="FF00FF"/>
                    </a:solidFill>
                  </a:tcPr>
                </a:tc>
                <a:tc>
                  <a:txBody>
                    <a:bodyPr/>
                    <a:lstStyle/>
                    <a:p>
                      <a:pPr marL="0" lvl="0" indent="0" algn="ctr" rtl="0">
                        <a:spcBef>
                          <a:spcPts val="0"/>
                        </a:spcBef>
                        <a:spcAft>
                          <a:spcPts val="0"/>
                        </a:spcAft>
                        <a:buNone/>
                      </a:pPr>
                      <a:r>
                        <a:rPr lang="en" sz="1300" b="1"/>
                        <a:t>7</a:t>
                      </a:r>
                      <a:endParaRPr sz="1300" b="1"/>
                    </a:p>
                  </a:txBody>
                  <a:tcPr marL="121900" marR="121900" marT="121900" marB="121900">
                    <a:solidFill>
                      <a:srgbClr val="00FF00"/>
                    </a:solidFill>
                  </a:tcPr>
                </a:tc>
                <a:tc>
                  <a:txBody>
                    <a:bodyPr/>
                    <a:lstStyle/>
                    <a:p>
                      <a:pPr marL="0" lvl="0" indent="0" algn="ctr" rtl="0">
                        <a:spcBef>
                          <a:spcPts val="0"/>
                        </a:spcBef>
                        <a:spcAft>
                          <a:spcPts val="0"/>
                        </a:spcAft>
                        <a:buNone/>
                      </a:pPr>
                      <a:r>
                        <a:rPr lang="en" sz="1300" b="1"/>
                        <a:t>8</a:t>
                      </a:r>
                      <a:endParaRPr sz="1300" b="1"/>
                    </a:p>
                  </a:txBody>
                  <a:tcPr marL="121900" marR="121900" marT="121900" marB="121900">
                    <a:solidFill>
                      <a:srgbClr val="00FF00"/>
                    </a:solidFill>
                  </a:tcPr>
                </a:tc>
                <a:extLst>
                  <a:ext uri="{0D108BD9-81ED-4DB2-BD59-A6C34878D82A}">
                    <a16:rowId xmlns:a16="http://schemas.microsoft.com/office/drawing/2014/main" xmlns="" val="10001"/>
                  </a:ext>
                </a:extLst>
              </a:tr>
              <a:tr h="509000">
                <a:tc>
                  <a:txBody>
                    <a:bodyPr/>
                    <a:lstStyle/>
                    <a:p>
                      <a:pPr marL="0" lvl="0" indent="0" algn="ctr" rtl="0">
                        <a:spcBef>
                          <a:spcPts val="0"/>
                        </a:spcBef>
                        <a:spcAft>
                          <a:spcPts val="0"/>
                        </a:spcAft>
                        <a:buNone/>
                      </a:pPr>
                      <a:r>
                        <a:rPr lang="en" sz="1300" b="1"/>
                        <a:t>3</a:t>
                      </a:r>
                      <a:endParaRPr sz="1300" b="1"/>
                    </a:p>
                  </a:txBody>
                  <a:tcPr marL="121900" marR="121900" marT="121900" marB="121900">
                    <a:solidFill>
                      <a:srgbClr val="FFFF00"/>
                    </a:solidFill>
                  </a:tcPr>
                </a:tc>
                <a:tc>
                  <a:txBody>
                    <a:bodyPr/>
                    <a:lstStyle/>
                    <a:p>
                      <a:pPr marL="0" lvl="0" indent="0" algn="ctr" rtl="0">
                        <a:spcBef>
                          <a:spcPts val="0"/>
                        </a:spcBef>
                        <a:spcAft>
                          <a:spcPts val="0"/>
                        </a:spcAft>
                        <a:buNone/>
                      </a:pPr>
                      <a:r>
                        <a:rPr lang="en" sz="1300" b="1"/>
                        <a:t>2</a:t>
                      </a:r>
                      <a:endParaRPr sz="1300" b="1"/>
                    </a:p>
                  </a:txBody>
                  <a:tcPr marL="121900" marR="121900" marT="121900" marB="121900">
                    <a:solidFill>
                      <a:srgbClr val="FFFF00"/>
                    </a:solidFill>
                  </a:tcPr>
                </a:tc>
                <a:tc>
                  <a:txBody>
                    <a:bodyPr/>
                    <a:lstStyle/>
                    <a:p>
                      <a:pPr marL="0" lvl="0" indent="0" algn="ctr" rtl="0">
                        <a:spcBef>
                          <a:spcPts val="0"/>
                        </a:spcBef>
                        <a:spcAft>
                          <a:spcPts val="0"/>
                        </a:spcAft>
                        <a:buNone/>
                      </a:pPr>
                      <a:r>
                        <a:rPr lang="en" sz="1300" b="1"/>
                        <a:t>1</a:t>
                      </a:r>
                      <a:endParaRPr sz="1300" b="1"/>
                    </a:p>
                  </a:txBody>
                  <a:tcPr marL="121900" marR="121900" marT="121900" marB="121900">
                    <a:solidFill>
                      <a:srgbClr val="00FFFF"/>
                    </a:solidFill>
                  </a:tcPr>
                </a:tc>
                <a:tc>
                  <a:txBody>
                    <a:bodyPr/>
                    <a:lstStyle/>
                    <a:p>
                      <a:pPr marL="0" lvl="0" indent="0" algn="ctr" rtl="0">
                        <a:spcBef>
                          <a:spcPts val="0"/>
                        </a:spcBef>
                        <a:spcAft>
                          <a:spcPts val="0"/>
                        </a:spcAft>
                        <a:buNone/>
                      </a:pPr>
                      <a:r>
                        <a:rPr lang="en" sz="1300" b="1"/>
                        <a:t>0</a:t>
                      </a:r>
                      <a:endParaRPr sz="1300" b="1"/>
                    </a:p>
                  </a:txBody>
                  <a:tcPr marL="121900" marR="121900" marT="121900" marB="121900">
                    <a:solidFill>
                      <a:srgbClr val="00FFFF"/>
                    </a:solidFill>
                  </a:tcPr>
                </a:tc>
                <a:extLst>
                  <a:ext uri="{0D108BD9-81ED-4DB2-BD59-A6C34878D82A}">
                    <a16:rowId xmlns:a16="http://schemas.microsoft.com/office/drawing/2014/main" xmlns="" val="10002"/>
                  </a:ext>
                </a:extLst>
              </a:tr>
              <a:tr h="509000">
                <a:tc>
                  <a:txBody>
                    <a:bodyPr/>
                    <a:lstStyle/>
                    <a:p>
                      <a:pPr marL="0" lvl="0" indent="0" algn="ctr" rtl="0">
                        <a:spcBef>
                          <a:spcPts val="0"/>
                        </a:spcBef>
                        <a:spcAft>
                          <a:spcPts val="0"/>
                        </a:spcAft>
                        <a:buNone/>
                      </a:pPr>
                      <a:r>
                        <a:rPr lang="en" sz="1300" b="1"/>
                        <a:t>1</a:t>
                      </a:r>
                      <a:endParaRPr sz="1300" b="1"/>
                    </a:p>
                  </a:txBody>
                  <a:tcPr marL="121900" marR="121900" marT="121900" marB="121900">
                    <a:solidFill>
                      <a:srgbClr val="FFFF00"/>
                    </a:solidFill>
                  </a:tcPr>
                </a:tc>
                <a:tc>
                  <a:txBody>
                    <a:bodyPr/>
                    <a:lstStyle/>
                    <a:p>
                      <a:pPr marL="0" lvl="0" indent="0" algn="ctr" rtl="0">
                        <a:spcBef>
                          <a:spcPts val="0"/>
                        </a:spcBef>
                        <a:spcAft>
                          <a:spcPts val="0"/>
                        </a:spcAft>
                        <a:buNone/>
                      </a:pPr>
                      <a:r>
                        <a:rPr lang="en" sz="1300" b="1"/>
                        <a:t>2</a:t>
                      </a:r>
                      <a:endParaRPr sz="1300" b="1"/>
                    </a:p>
                  </a:txBody>
                  <a:tcPr marL="121900" marR="121900" marT="121900" marB="121900">
                    <a:solidFill>
                      <a:srgbClr val="FFFF00"/>
                    </a:solidFill>
                  </a:tcPr>
                </a:tc>
                <a:tc>
                  <a:txBody>
                    <a:bodyPr/>
                    <a:lstStyle/>
                    <a:p>
                      <a:pPr marL="0" lvl="0" indent="0" algn="ctr" rtl="0">
                        <a:spcBef>
                          <a:spcPts val="0"/>
                        </a:spcBef>
                        <a:spcAft>
                          <a:spcPts val="0"/>
                        </a:spcAft>
                        <a:buNone/>
                      </a:pPr>
                      <a:r>
                        <a:rPr lang="en" sz="1300" b="1"/>
                        <a:t>3</a:t>
                      </a:r>
                      <a:endParaRPr sz="1300" b="1"/>
                    </a:p>
                  </a:txBody>
                  <a:tcPr marL="121900" marR="121900" marT="121900" marB="121900">
                    <a:solidFill>
                      <a:srgbClr val="00FFFF"/>
                    </a:solidFill>
                  </a:tcPr>
                </a:tc>
                <a:tc>
                  <a:txBody>
                    <a:bodyPr/>
                    <a:lstStyle/>
                    <a:p>
                      <a:pPr marL="0" lvl="0" indent="0" algn="ctr" rtl="0">
                        <a:spcBef>
                          <a:spcPts val="0"/>
                        </a:spcBef>
                        <a:spcAft>
                          <a:spcPts val="0"/>
                        </a:spcAft>
                        <a:buNone/>
                      </a:pPr>
                      <a:r>
                        <a:rPr lang="en" sz="1300" b="1"/>
                        <a:t>4</a:t>
                      </a:r>
                      <a:endParaRPr sz="1300" b="1"/>
                    </a:p>
                  </a:txBody>
                  <a:tcPr marL="121900" marR="121900" marT="121900" marB="121900">
                    <a:solidFill>
                      <a:srgbClr val="00FFFF"/>
                    </a:solidFill>
                  </a:tcPr>
                </a:tc>
                <a:extLst>
                  <a:ext uri="{0D108BD9-81ED-4DB2-BD59-A6C34878D82A}">
                    <a16:rowId xmlns:a16="http://schemas.microsoft.com/office/drawing/2014/main" xmlns="" val="10003"/>
                  </a:ext>
                </a:extLst>
              </a:tr>
            </a:tbl>
          </a:graphicData>
        </a:graphic>
      </p:graphicFrame>
      <p:pic>
        <p:nvPicPr>
          <p:cNvPr id="335" name="Google Shape;335;p28"/>
          <p:cNvPicPr preferRelativeResize="0"/>
          <p:nvPr/>
        </p:nvPicPr>
        <p:blipFill>
          <a:blip r:embed="rId6">
            <a:alphaModFix/>
          </a:blip>
          <a:stretch>
            <a:fillRect/>
          </a:stretch>
        </p:blipFill>
        <p:spPr>
          <a:xfrm>
            <a:off x="10684101" y="1780749"/>
            <a:ext cx="1030367" cy="1024567"/>
          </a:xfrm>
          <a:prstGeom prst="rect">
            <a:avLst/>
          </a:prstGeom>
          <a:noFill/>
          <a:ln>
            <a:noFill/>
          </a:ln>
        </p:spPr>
      </p:pic>
      <p:graphicFrame>
        <p:nvGraphicFramePr>
          <p:cNvPr id="336" name="Google Shape;336;p28"/>
          <p:cNvGraphicFramePr/>
          <p:nvPr/>
        </p:nvGraphicFramePr>
        <p:xfrm>
          <a:off x="7750000" y="4199984"/>
          <a:ext cx="2041868" cy="2036000"/>
        </p:xfrm>
        <a:graphic>
          <a:graphicData uri="http://schemas.openxmlformats.org/drawingml/2006/table">
            <a:tbl>
              <a:tblPr>
                <a:noFill/>
              </a:tblPr>
              <a:tblGrid>
                <a:gridCol w="510467">
                  <a:extLst>
                    <a:ext uri="{9D8B030D-6E8A-4147-A177-3AD203B41FA5}">
                      <a16:colId xmlns:a16="http://schemas.microsoft.com/office/drawing/2014/main" xmlns="" val="20000"/>
                    </a:ext>
                  </a:extLst>
                </a:gridCol>
                <a:gridCol w="510467">
                  <a:extLst>
                    <a:ext uri="{9D8B030D-6E8A-4147-A177-3AD203B41FA5}">
                      <a16:colId xmlns:a16="http://schemas.microsoft.com/office/drawing/2014/main" xmlns="" val="20001"/>
                    </a:ext>
                  </a:extLst>
                </a:gridCol>
                <a:gridCol w="510467">
                  <a:extLst>
                    <a:ext uri="{9D8B030D-6E8A-4147-A177-3AD203B41FA5}">
                      <a16:colId xmlns:a16="http://schemas.microsoft.com/office/drawing/2014/main" xmlns="" val="20002"/>
                    </a:ext>
                  </a:extLst>
                </a:gridCol>
                <a:gridCol w="510467">
                  <a:extLst>
                    <a:ext uri="{9D8B030D-6E8A-4147-A177-3AD203B41FA5}">
                      <a16:colId xmlns:a16="http://schemas.microsoft.com/office/drawing/2014/main" xmlns="" val="20003"/>
                    </a:ext>
                  </a:extLst>
                </a:gridCol>
              </a:tblGrid>
              <a:tr h="509000">
                <a:tc>
                  <a:txBody>
                    <a:bodyPr/>
                    <a:lstStyle/>
                    <a:p>
                      <a:pPr marL="0" lvl="0" indent="0" algn="ctr" rtl="0">
                        <a:spcBef>
                          <a:spcPts val="0"/>
                        </a:spcBef>
                        <a:spcAft>
                          <a:spcPts val="0"/>
                        </a:spcAft>
                        <a:buNone/>
                      </a:pPr>
                      <a:r>
                        <a:rPr lang="en" sz="1300" b="1"/>
                        <a:t>1</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1</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2</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4</a:t>
                      </a:r>
                      <a:endParaRPr sz="1300" b="1"/>
                    </a:p>
                  </a:txBody>
                  <a:tcPr marL="121900" marR="121900" marT="121900" marB="121900">
                    <a:solidFill>
                      <a:srgbClr val="FF9900"/>
                    </a:solidFill>
                  </a:tcPr>
                </a:tc>
                <a:extLst>
                  <a:ext uri="{0D108BD9-81ED-4DB2-BD59-A6C34878D82A}">
                    <a16:rowId xmlns:a16="http://schemas.microsoft.com/office/drawing/2014/main" xmlns="" val="10000"/>
                  </a:ext>
                </a:extLst>
              </a:tr>
              <a:tr h="509000">
                <a:tc>
                  <a:txBody>
                    <a:bodyPr/>
                    <a:lstStyle/>
                    <a:p>
                      <a:pPr marL="0" lvl="0" indent="0" algn="ctr" rtl="0">
                        <a:spcBef>
                          <a:spcPts val="0"/>
                        </a:spcBef>
                        <a:spcAft>
                          <a:spcPts val="0"/>
                        </a:spcAft>
                        <a:buNone/>
                      </a:pPr>
                      <a:r>
                        <a:rPr lang="en" sz="1300" b="1"/>
                        <a:t>5</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6</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7</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8</a:t>
                      </a:r>
                      <a:endParaRPr sz="1300" b="1"/>
                    </a:p>
                  </a:txBody>
                  <a:tcPr marL="121900" marR="121900" marT="121900" marB="121900">
                    <a:solidFill>
                      <a:srgbClr val="FF9900"/>
                    </a:solidFill>
                  </a:tcPr>
                </a:tc>
                <a:extLst>
                  <a:ext uri="{0D108BD9-81ED-4DB2-BD59-A6C34878D82A}">
                    <a16:rowId xmlns:a16="http://schemas.microsoft.com/office/drawing/2014/main" xmlns="" val="10001"/>
                  </a:ext>
                </a:extLst>
              </a:tr>
              <a:tr h="509000">
                <a:tc>
                  <a:txBody>
                    <a:bodyPr/>
                    <a:lstStyle/>
                    <a:p>
                      <a:pPr marL="0" lvl="0" indent="0" algn="ctr" rtl="0">
                        <a:spcBef>
                          <a:spcPts val="0"/>
                        </a:spcBef>
                        <a:spcAft>
                          <a:spcPts val="0"/>
                        </a:spcAft>
                        <a:buNone/>
                      </a:pPr>
                      <a:r>
                        <a:rPr lang="en" sz="1300" b="1"/>
                        <a:t>3</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2</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1</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0</a:t>
                      </a:r>
                      <a:endParaRPr sz="1300" b="1"/>
                    </a:p>
                  </a:txBody>
                  <a:tcPr marL="121900" marR="121900" marT="121900" marB="121900">
                    <a:solidFill>
                      <a:srgbClr val="FF9900"/>
                    </a:solidFill>
                  </a:tcPr>
                </a:tc>
                <a:extLst>
                  <a:ext uri="{0D108BD9-81ED-4DB2-BD59-A6C34878D82A}">
                    <a16:rowId xmlns:a16="http://schemas.microsoft.com/office/drawing/2014/main" xmlns="" val="10002"/>
                  </a:ext>
                </a:extLst>
              </a:tr>
              <a:tr h="509000">
                <a:tc>
                  <a:txBody>
                    <a:bodyPr/>
                    <a:lstStyle/>
                    <a:p>
                      <a:pPr marL="0" lvl="0" indent="0" algn="ctr" rtl="0">
                        <a:spcBef>
                          <a:spcPts val="0"/>
                        </a:spcBef>
                        <a:spcAft>
                          <a:spcPts val="0"/>
                        </a:spcAft>
                        <a:buNone/>
                      </a:pPr>
                      <a:r>
                        <a:rPr lang="en" sz="1300" b="1"/>
                        <a:t>1</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2</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3</a:t>
                      </a:r>
                      <a:endParaRPr sz="1300" b="1"/>
                    </a:p>
                  </a:txBody>
                  <a:tcPr marL="121900" marR="121900" marT="121900" marB="121900">
                    <a:solidFill>
                      <a:srgbClr val="FF9900"/>
                    </a:solidFill>
                  </a:tcPr>
                </a:tc>
                <a:tc>
                  <a:txBody>
                    <a:bodyPr/>
                    <a:lstStyle/>
                    <a:p>
                      <a:pPr marL="0" lvl="0" indent="0" algn="ctr" rtl="0">
                        <a:spcBef>
                          <a:spcPts val="0"/>
                        </a:spcBef>
                        <a:spcAft>
                          <a:spcPts val="0"/>
                        </a:spcAft>
                        <a:buNone/>
                      </a:pPr>
                      <a:r>
                        <a:rPr lang="en" sz="1300" b="1"/>
                        <a:t>4</a:t>
                      </a:r>
                      <a:endParaRPr sz="1300" b="1"/>
                    </a:p>
                  </a:txBody>
                  <a:tcPr marL="121900" marR="121900" marT="121900" marB="121900">
                    <a:solidFill>
                      <a:srgbClr val="FF9900"/>
                    </a:solidFill>
                  </a:tcPr>
                </a:tc>
                <a:extLst>
                  <a:ext uri="{0D108BD9-81ED-4DB2-BD59-A6C34878D82A}">
                    <a16:rowId xmlns:a16="http://schemas.microsoft.com/office/drawing/2014/main" xmlns="" val="10003"/>
                  </a:ext>
                </a:extLst>
              </a:tr>
            </a:tbl>
          </a:graphicData>
        </a:graphic>
      </p:graphicFrame>
      <p:sp>
        <p:nvSpPr>
          <p:cNvPr id="337" name="Google Shape;337;p28"/>
          <p:cNvSpPr/>
          <p:nvPr/>
        </p:nvSpPr>
        <p:spPr>
          <a:xfrm>
            <a:off x="6236967" y="5096033"/>
            <a:ext cx="830800" cy="2868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Global</a:t>
            </a:r>
            <a:endParaRPr sz="1333"/>
          </a:p>
        </p:txBody>
      </p:sp>
      <p:sp>
        <p:nvSpPr>
          <p:cNvPr id="338" name="Google Shape;338;p28"/>
          <p:cNvSpPr/>
          <p:nvPr/>
        </p:nvSpPr>
        <p:spPr>
          <a:xfrm>
            <a:off x="7067663" y="5096033"/>
            <a:ext cx="620800" cy="2868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333"/>
              <a:t>avg</a:t>
            </a:r>
            <a:endParaRPr sz="1333"/>
          </a:p>
        </p:txBody>
      </p:sp>
      <p:graphicFrame>
        <p:nvGraphicFramePr>
          <p:cNvPr id="339" name="Google Shape;339;p28"/>
          <p:cNvGraphicFramePr/>
          <p:nvPr/>
        </p:nvGraphicFramePr>
        <p:xfrm>
          <a:off x="10943318" y="4963500"/>
          <a:ext cx="511933" cy="509000"/>
        </p:xfrm>
        <a:graphic>
          <a:graphicData uri="http://schemas.openxmlformats.org/drawingml/2006/table">
            <a:tbl>
              <a:tblPr>
                <a:noFill/>
              </a:tblPr>
              <a:tblGrid>
                <a:gridCol w="511933">
                  <a:extLst>
                    <a:ext uri="{9D8B030D-6E8A-4147-A177-3AD203B41FA5}">
                      <a16:colId xmlns:a16="http://schemas.microsoft.com/office/drawing/2014/main" xmlns="" val="20000"/>
                    </a:ext>
                  </a:extLst>
                </a:gridCol>
              </a:tblGrid>
              <a:tr h="509000">
                <a:tc>
                  <a:txBody>
                    <a:bodyPr/>
                    <a:lstStyle/>
                    <a:p>
                      <a:pPr marL="0" lvl="0" indent="0" algn="l" rtl="0">
                        <a:spcBef>
                          <a:spcPts val="0"/>
                        </a:spcBef>
                        <a:spcAft>
                          <a:spcPts val="0"/>
                        </a:spcAft>
                        <a:buNone/>
                      </a:pPr>
                      <a:r>
                        <a:rPr lang="en" sz="1300" b="1"/>
                        <a:t>3.1</a:t>
                      </a:r>
                      <a:endParaRPr sz="1300" b="1"/>
                    </a:p>
                  </a:txBody>
                  <a:tcPr marL="121900" marR="121900" marT="121900" marB="121900">
                    <a:solidFill>
                      <a:srgbClr val="FF9900"/>
                    </a:solidFill>
                  </a:tcPr>
                </a:tc>
                <a:extLst>
                  <a:ext uri="{0D108BD9-81ED-4DB2-BD59-A6C34878D82A}">
                    <a16:rowId xmlns:a16="http://schemas.microsoft.com/office/drawing/2014/main" xmlns="" val="10000"/>
                  </a:ext>
                </a:extLst>
              </a:tr>
            </a:tbl>
          </a:graphicData>
        </a:graphic>
      </p:graphicFrame>
      <p:cxnSp>
        <p:nvCxnSpPr>
          <p:cNvPr id="340" name="Google Shape;340;p28"/>
          <p:cNvCxnSpPr>
            <a:endCxn id="335" idx="1"/>
          </p:cNvCxnSpPr>
          <p:nvPr/>
        </p:nvCxnSpPr>
        <p:spPr>
          <a:xfrm rot="10800000" flipH="1">
            <a:off x="9814900" y="2293031"/>
            <a:ext cx="869200" cy="12800"/>
          </a:xfrm>
          <a:prstGeom prst="straightConnector1">
            <a:avLst/>
          </a:prstGeom>
          <a:noFill/>
          <a:ln w="9525" cap="flat" cmpd="sng">
            <a:solidFill>
              <a:schemeClr val="dk2"/>
            </a:solidFill>
            <a:prstDash val="solid"/>
            <a:round/>
            <a:headEnd type="none" w="med" len="med"/>
            <a:tailEnd type="triangle" w="med" len="med"/>
          </a:ln>
        </p:spPr>
      </p:cxnSp>
      <p:cxnSp>
        <p:nvCxnSpPr>
          <p:cNvPr id="341" name="Google Shape;341;p28"/>
          <p:cNvCxnSpPr/>
          <p:nvPr/>
        </p:nvCxnSpPr>
        <p:spPr>
          <a:xfrm rot="10800000" flipH="1">
            <a:off x="9791433" y="5203000"/>
            <a:ext cx="1123600" cy="120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79779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1000"/>
                                        <p:tgtEl>
                                          <p:spTgt spid="315"/>
                                        </p:tgtEl>
                                      </p:cBhvr>
                                    </p:animEffect>
                                  </p:childTnLst>
                                </p:cTn>
                              </p:par>
                              <p:par>
                                <p:cTn id="8" presetID="10" presetClass="entr" presetSubtype="0" fill="hold"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1000"/>
                                        <p:tgtEl>
                                          <p:spTgt spid="316"/>
                                        </p:tgtEl>
                                      </p:cBhvr>
                                    </p:animEffect>
                                  </p:childTnLst>
                                </p:cTn>
                              </p:par>
                              <p:par>
                                <p:cTn id="11" presetID="10" presetClass="entr" presetSubtype="0" fill="hold" nodeType="withEffect">
                                  <p:stCondLst>
                                    <p:cond delay="0"/>
                                  </p:stCondLst>
                                  <p:childTnLst>
                                    <p:set>
                                      <p:cBhvr>
                                        <p:cTn id="12" dur="1" fill="hold">
                                          <p:stCondLst>
                                            <p:cond delay="0"/>
                                          </p:stCondLst>
                                        </p:cTn>
                                        <p:tgtEl>
                                          <p:spTgt spid="317"/>
                                        </p:tgtEl>
                                        <p:attrNameLst>
                                          <p:attrName>style.visibility</p:attrName>
                                        </p:attrNameLst>
                                      </p:cBhvr>
                                      <p:to>
                                        <p:strVal val="visible"/>
                                      </p:to>
                                    </p:set>
                                    <p:animEffect transition="in" filter="fade">
                                      <p:cBhvr>
                                        <p:cTn id="13" dur="1000"/>
                                        <p:tgtEl>
                                          <p:spTgt spid="3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0"/>
                                        </p:tgtEl>
                                        <p:attrNameLst>
                                          <p:attrName>style.visibility</p:attrName>
                                        </p:attrNameLst>
                                      </p:cBhvr>
                                      <p:to>
                                        <p:strVal val="visible"/>
                                      </p:to>
                                    </p:set>
                                    <p:animEffect transition="in" filter="fade">
                                      <p:cBhvr>
                                        <p:cTn id="18" dur="1000"/>
                                        <p:tgtEl>
                                          <p:spTgt spid="3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9"/>
                                        </p:tgtEl>
                                        <p:attrNameLst>
                                          <p:attrName>style.visibility</p:attrName>
                                        </p:attrNameLst>
                                      </p:cBhvr>
                                      <p:to>
                                        <p:strVal val="visible"/>
                                      </p:to>
                                    </p:set>
                                    <p:animEffect transition="in" filter="fade">
                                      <p:cBhvr>
                                        <p:cTn id="23" dur="1000"/>
                                        <p:tgtEl>
                                          <p:spTgt spid="3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31"/>
                                        </p:tgtEl>
                                        <p:attrNameLst>
                                          <p:attrName>style.visibility</p:attrName>
                                        </p:attrNameLst>
                                      </p:cBhvr>
                                      <p:to>
                                        <p:strVal val="visible"/>
                                      </p:to>
                                    </p:set>
                                    <p:animEffect transition="in" filter="fade">
                                      <p:cBhvr>
                                        <p:cTn id="28" dur="1000"/>
                                        <p:tgtEl>
                                          <p:spTgt spid="3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32"/>
                                        </p:tgtEl>
                                        <p:attrNameLst>
                                          <p:attrName>style.visibility</p:attrName>
                                        </p:attrNameLst>
                                      </p:cBhvr>
                                      <p:to>
                                        <p:strVal val="visible"/>
                                      </p:to>
                                    </p:set>
                                    <p:animEffect transition="in" filter="fade">
                                      <p:cBhvr>
                                        <p:cTn id="33" dur="1000"/>
                                        <p:tgtEl>
                                          <p:spTgt spid="332"/>
                                        </p:tgtEl>
                                      </p:cBhvr>
                                    </p:animEffect>
                                  </p:childTnLst>
                                </p:cTn>
                              </p:par>
                              <p:par>
                                <p:cTn id="34" presetID="10" presetClass="entr" presetSubtype="0" fill="hold" nodeType="withEffect">
                                  <p:stCondLst>
                                    <p:cond delay="0"/>
                                  </p:stCondLst>
                                  <p:childTnLst>
                                    <p:set>
                                      <p:cBhvr>
                                        <p:cTn id="35" dur="1" fill="hold">
                                          <p:stCondLst>
                                            <p:cond delay="0"/>
                                          </p:stCondLst>
                                        </p:cTn>
                                        <p:tgtEl>
                                          <p:spTgt spid="333"/>
                                        </p:tgtEl>
                                        <p:attrNameLst>
                                          <p:attrName>style.visibility</p:attrName>
                                        </p:attrNameLst>
                                      </p:cBhvr>
                                      <p:to>
                                        <p:strVal val="visible"/>
                                      </p:to>
                                    </p:set>
                                    <p:animEffect transition="in" filter="fade">
                                      <p:cBhvr>
                                        <p:cTn id="36" dur="1000"/>
                                        <p:tgtEl>
                                          <p:spTgt spid="3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4"/>
                                        </p:tgtEl>
                                        <p:attrNameLst>
                                          <p:attrName>style.visibility</p:attrName>
                                        </p:attrNameLst>
                                      </p:cBhvr>
                                      <p:to>
                                        <p:strVal val="visible"/>
                                      </p:to>
                                    </p:set>
                                    <p:animEffect transition="in" filter="fade">
                                      <p:cBhvr>
                                        <p:cTn id="41" dur="1000"/>
                                        <p:tgtEl>
                                          <p:spTgt spid="33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40"/>
                                        </p:tgtEl>
                                        <p:attrNameLst>
                                          <p:attrName>style.visibility</p:attrName>
                                        </p:attrNameLst>
                                      </p:cBhvr>
                                      <p:to>
                                        <p:strVal val="visible"/>
                                      </p:to>
                                    </p:set>
                                    <p:animEffect transition="in" filter="fade">
                                      <p:cBhvr>
                                        <p:cTn id="46" dur="1000"/>
                                        <p:tgtEl>
                                          <p:spTgt spid="340"/>
                                        </p:tgtEl>
                                      </p:cBhvr>
                                    </p:animEffect>
                                  </p:childTnLst>
                                </p:cTn>
                              </p:par>
                              <p:par>
                                <p:cTn id="47" presetID="10" presetClass="entr" presetSubtype="0" fill="hold" nodeType="withEffect">
                                  <p:stCondLst>
                                    <p:cond delay="0"/>
                                  </p:stCondLst>
                                  <p:childTnLst>
                                    <p:set>
                                      <p:cBhvr>
                                        <p:cTn id="48" dur="1" fill="hold">
                                          <p:stCondLst>
                                            <p:cond delay="0"/>
                                          </p:stCondLst>
                                        </p:cTn>
                                        <p:tgtEl>
                                          <p:spTgt spid="335"/>
                                        </p:tgtEl>
                                        <p:attrNameLst>
                                          <p:attrName>style.visibility</p:attrName>
                                        </p:attrNameLst>
                                      </p:cBhvr>
                                      <p:to>
                                        <p:strVal val="visible"/>
                                      </p:to>
                                    </p:set>
                                    <p:animEffect transition="in" filter="fade">
                                      <p:cBhvr>
                                        <p:cTn id="49" dur="1000"/>
                                        <p:tgtEl>
                                          <p:spTgt spid="3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37"/>
                                        </p:tgtEl>
                                        <p:attrNameLst>
                                          <p:attrName>style.visibility</p:attrName>
                                        </p:attrNameLst>
                                      </p:cBhvr>
                                      <p:to>
                                        <p:strVal val="visible"/>
                                      </p:to>
                                    </p:set>
                                    <p:animEffect transition="in" filter="fade">
                                      <p:cBhvr>
                                        <p:cTn id="54" dur="1000"/>
                                        <p:tgtEl>
                                          <p:spTgt spid="337"/>
                                        </p:tgtEl>
                                      </p:cBhvr>
                                    </p:animEffect>
                                  </p:childTnLst>
                                </p:cTn>
                              </p:par>
                              <p:par>
                                <p:cTn id="55" presetID="10" presetClass="entr" presetSubtype="0" fill="hold" nodeType="withEffect">
                                  <p:stCondLst>
                                    <p:cond delay="0"/>
                                  </p:stCondLst>
                                  <p:childTnLst>
                                    <p:set>
                                      <p:cBhvr>
                                        <p:cTn id="56" dur="1" fill="hold">
                                          <p:stCondLst>
                                            <p:cond delay="0"/>
                                          </p:stCondLst>
                                        </p:cTn>
                                        <p:tgtEl>
                                          <p:spTgt spid="338"/>
                                        </p:tgtEl>
                                        <p:attrNameLst>
                                          <p:attrName>style.visibility</p:attrName>
                                        </p:attrNameLst>
                                      </p:cBhvr>
                                      <p:to>
                                        <p:strVal val="visible"/>
                                      </p:to>
                                    </p:set>
                                    <p:animEffect transition="in" filter="fade">
                                      <p:cBhvr>
                                        <p:cTn id="57" dur="1000"/>
                                        <p:tgtEl>
                                          <p:spTgt spid="33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36"/>
                                        </p:tgtEl>
                                        <p:attrNameLst>
                                          <p:attrName>style.visibility</p:attrName>
                                        </p:attrNameLst>
                                      </p:cBhvr>
                                      <p:to>
                                        <p:strVal val="visible"/>
                                      </p:to>
                                    </p:set>
                                    <p:animEffect transition="in" filter="fade">
                                      <p:cBhvr>
                                        <p:cTn id="62" dur="1000"/>
                                        <p:tgtEl>
                                          <p:spTgt spid="33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39"/>
                                        </p:tgtEl>
                                        <p:attrNameLst>
                                          <p:attrName>style.visibility</p:attrName>
                                        </p:attrNameLst>
                                      </p:cBhvr>
                                      <p:to>
                                        <p:strVal val="visible"/>
                                      </p:to>
                                    </p:set>
                                    <p:animEffect transition="in" filter="fade">
                                      <p:cBhvr>
                                        <p:cTn id="67" dur="1000"/>
                                        <p:tgtEl>
                                          <p:spTgt spid="339"/>
                                        </p:tgtEl>
                                      </p:cBhvr>
                                    </p:animEffect>
                                  </p:childTnLst>
                                </p:cTn>
                              </p:par>
                              <p:par>
                                <p:cTn id="68" presetID="10" presetClass="entr" presetSubtype="0" fill="hold" nodeType="withEffect">
                                  <p:stCondLst>
                                    <p:cond delay="0"/>
                                  </p:stCondLst>
                                  <p:childTnLst>
                                    <p:set>
                                      <p:cBhvr>
                                        <p:cTn id="69" dur="1" fill="hold">
                                          <p:stCondLst>
                                            <p:cond delay="0"/>
                                          </p:stCondLst>
                                        </p:cTn>
                                        <p:tgtEl>
                                          <p:spTgt spid="341"/>
                                        </p:tgtEl>
                                        <p:attrNameLst>
                                          <p:attrName>style.visibility</p:attrName>
                                        </p:attrNameLst>
                                      </p:cBhvr>
                                      <p:to>
                                        <p:strVal val="visible"/>
                                      </p:to>
                                    </p:set>
                                    <p:animEffect transition="in" filter="fade">
                                      <p:cBhvr>
                                        <p:cTn id="70" dur="1000"/>
                                        <p:tgtEl>
                                          <p:spTgt spid="3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18"/>
                                        </p:tgtEl>
                                        <p:attrNameLst>
                                          <p:attrName>style.visibility</p:attrName>
                                        </p:attrNameLst>
                                      </p:cBhvr>
                                      <p:to>
                                        <p:strVal val="visible"/>
                                      </p:to>
                                    </p:set>
                                    <p:animEffect transition="in" filter="fade">
                                      <p:cBhvr>
                                        <p:cTn id="75" dur="1000"/>
                                        <p:tgtEl>
                                          <p:spTgt spid="31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20"/>
                                        </p:tgtEl>
                                        <p:attrNameLst>
                                          <p:attrName>style.visibility</p:attrName>
                                        </p:attrNameLst>
                                      </p:cBhvr>
                                      <p:to>
                                        <p:strVal val="visible"/>
                                      </p:to>
                                    </p:set>
                                    <p:animEffect transition="in" filter="fade">
                                      <p:cBhvr>
                                        <p:cTn id="80" dur="1000"/>
                                        <p:tgtEl>
                                          <p:spTgt spid="320"/>
                                        </p:tgtEl>
                                      </p:cBhvr>
                                    </p:animEffect>
                                  </p:childTnLst>
                                </p:cTn>
                              </p:par>
                              <p:par>
                                <p:cTn id="81" presetID="10" presetClass="entr" presetSubtype="0" fill="hold" nodeType="withEffect">
                                  <p:stCondLst>
                                    <p:cond delay="0"/>
                                  </p:stCondLst>
                                  <p:childTnLst>
                                    <p:set>
                                      <p:cBhvr>
                                        <p:cTn id="82" dur="1" fill="hold">
                                          <p:stCondLst>
                                            <p:cond delay="0"/>
                                          </p:stCondLst>
                                        </p:cTn>
                                        <p:tgtEl>
                                          <p:spTgt spid="319"/>
                                        </p:tgtEl>
                                        <p:attrNameLst>
                                          <p:attrName>style.visibility</p:attrName>
                                        </p:attrNameLst>
                                      </p:cBhvr>
                                      <p:to>
                                        <p:strVal val="visible"/>
                                      </p:to>
                                    </p:set>
                                    <p:animEffect transition="in" filter="fade">
                                      <p:cBhvr>
                                        <p:cTn id="83" dur="10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F6E58F1-506D-4590-8950-A3EA54D57248}"/>
              </a:ext>
            </a:extLst>
          </p:cNvPr>
          <p:cNvSpPr>
            <a:spLocks noGrp="1"/>
          </p:cNvSpPr>
          <p:nvPr>
            <p:ph type="dt" sz="half" idx="10"/>
          </p:nvPr>
        </p:nvSpPr>
        <p:spPr/>
        <p:txBody>
          <a:bodyPr/>
          <a:lstStyle/>
          <a:p>
            <a:pPr>
              <a:defRPr/>
            </a:pPr>
            <a:fld id="{397D9443-6858-472C-92E8-55E4ACC12F93}" type="datetime1">
              <a:rPr lang="en-US" smtClean="0"/>
              <a:pPr>
                <a:defRPr/>
              </a:pPr>
              <a:t>2/8/2024</a:t>
            </a:fld>
            <a:endParaRPr lang="en-US" dirty="0"/>
          </a:p>
        </p:txBody>
      </p:sp>
      <p:sp>
        <p:nvSpPr>
          <p:cNvPr id="5" name="Slide Number Placeholder 4">
            <a:extLst>
              <a:ext uri="{FF2B5EF4-FFF2-40B4-BE49-F238E27FC236}">
                <a16:creationId xmlns:a16="http://schemas.microsoft.com/office/drawing/2014/main" xmlns="" id="{93933B37-811D-43AE-8337-61EEC95C0242}"/>
              </a:ext>
            </a:extLst>
          </p:cNvPr>
          <p:cNvSpPr>
            <a:spLocks noGrp="1"/>
          </p:cNvSpPr>
          <p:nvPr>
            <p:ph type="sldNum" sz="quarter" idx="12"/>
          </p:nvPr>
        </p:nvSpPr>
        <p:spPr/>
        <p:txBody>
          <a:bodyPr/>
          <a:lstStyle/>
          <a:p>
            <a:fld id="{DE9D30D1-006F-4D4E-972B-F6C165EDFD8B}" type="slidenum">
              <a:rPr lang="en-US" smtClean="0"/>
              <a:pPr/>
              <a:t>49</a:t>
            </a:fld>
            <a:endParaRPr lang="en-US"/>
          </a:p>
        </p:txBody>
      </p:sp>
      <p:pic>
        <p:nvPicPr>
          <p:cNvPr id="6" name="Picture 5">
            <a:extLst>
              <a:ext uri="{FF2B5EF4-FFF2-40B4-BE49-F238E27FC236}">
                <a16:creationId xmlns:a16="http://schemas.microsoft.com/office/drawing/2014/main" xmlns="" id="{99BDD008-E6A5-48EF-B15F-CBBAD13F7E57}"/>
              </a:ext>
            </a:extLst>
          </p:cNvPr>
          <p:cNvPicPr>
            <a:picLocks noChangeAspect="1"/>
          </p:cNvPicPr>
          <p:nvPr/>
        </p:nvPicPr>
        <p:blipFill>
          <a:blip r:embed="rId2"/>
          <a:stretch>
            <a:fillRect/>
          </a:stretch>
        </p:blipFill>
        <p:spPr>
          <a:xfrm>
            <a:off x="123825" y="2166937"/>
            <a:ext cx="11944350" cy="2524125"/>
          </a:xfrm>
          <a:prstGeom prst="rect">
            <a:avLst/>
          </a:prstGeom>
        </p:spPr>
      </p:pic>
    </p:spTree>
    <p:extLst>
      <p:ext uri="{BB962C8B-B14F-4D97-AF65-F5344CB8AC3E}">
        <p14:creationId xmlns:p14="http://schemas.microsoft.com/office/powerpoint/2010/main" val="161744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848BDF44-F6D3-4EB0-BB42-F30D56292364}"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E1F471D9-2CA0-4C58-903B-E2448662BC20}" type="slidenum">
              <a:rPr lang="en-US"/>
              <a:pPr/>
              <a:t>5</a:t>
            </a:fld>
            <a:endParaRPr lang="en-US"/>
          </a:p>
        </p:txBody>
      </p:sp>
      <p:sp>
        <p:nvSpPr>
          <p:cNvPr id="4" name="Rectangle 3"/>
          <p:cNvSpPr/>
          <p:nvPr/>
        </p:nvSpPr>
        <p:spPr>
          <a:xfrm>
            <a:off x="385763" y="1108075"/>
            <a:ext cx="11334750" cy="4030663"/>
          </a:xfrm>
          <a:prstGeom prst="rect">
            <a:avLst/>
          </a:prstGeom>
          <a:ln>
            <a:solidFill>
              <a:schemeClr val="accent6">
                <a:lumMod val="75000"/>
              </a:schemeClr>
            </a:solidFill>
          </a:ln>
        </p:spPr>
        <p:txBody>
          <a:bodyPr>
            <a:spAutoFit/>
          </a:bodyPr>
          <a:lstStyle/>
          <a:p>
            <a:pPr algn="just">
              <a:defRPr/>
            </a:pPr>
            <a:r>
              <a:rPr lang="en-US" sz="2800" b="1" dirty="0">
                <a:latin typeface="Bookman Old Style" panose="02050604050505020204" pitchFamily="18" charset="0"/>
                <a:cs typeface="Arial" panose="020B0604020202020204" pitchFamily="34" charset="0"/>
              </a:rPr>
              <a:t>Why Convolutional Neural Networks?</a:t>
            </a:r>
          </a:p>
          <a:p>
            <a:pPr algn="just">
              <a:defRPr/>
            </a:pPr>
            <a:endParaRPr lang="en-US" sz="2800" b="1" dirty="0">
              <a:latin typeface="Bookman Old Style" panose="02050604050505020204" pitchFamily="18" charset="0"/>
              <a:cs typeface="Arial" panose="020B0604020202020204" pitchFamily="34" charset="0"/>
            </a:endParaRPr>
          </a:p>
          <a:p>
            <a:pPr marL="342900" indent="-342900" algn="just">
              <a:buFont typeface="Arial" panose="020B0604020202020204" pitchFamily="34" charset="0"/>
              <a:buChar char="•"/>
              <a:defRPr/>
            </a:pPr>
            <a:r>
              <a:rPr lang="en-US" sz="2000" dirty="0">
                <a:latin typeface="Bookman Old Style" panose="02050604050505020204" pitchFamily="18" charset="0"/>
                <a:cs typeface="Arial" panose="020B0604020202020204" pitchFamily="34" charset="0"/>
              </a:rPr>
              <a:t>Neural Networks are good at Image Recognition. </a:t>
            </a:r>
          </a:p>
          <a:p>
            <a:pPr algn="just">
              <a:defRPr/>
            </a:pPr>
            <a:endParaRPr lang="en-US" sz="2000" dirty="0">
              <a:latin typeface="Bookman Old Style" panose="02050604050505020204" pitchFamily="18" charset="0"/>
              <a:cs typeface="Arial" panose="020B0604020202020204" pitchFamily="34" charset="0"/>
            </a:endParaRPr>
          </a:p>
          <a:p>
            <a:pPr marL="342900" indent="-342900" algn="just">
              <a:buFont typeface="Arial" panose="020B0604020202020204" pitchFamily="34" charset="0"/>
              <a:buChar char="•"/>
              <a:defRPr/>
            </a:pPr>
            <a:r>
              <a:rPr lang="en-US" sz="2000" dirty="0">
                <a:latin typeface="Bookman Old Style" panose="02050604050505020204" pitchFamily="18" charset="0"/>
                <a:cs typeface="Arial" panose="020B0604020202020204" pitchFamily="34" charset="0"/>
              </a:rPr>
              <a:t>Now if you consider this image recognition task , this can even be achieved by Neural networks, but the problem is, if the image is of Large pixels then the no. of. parameters for a Neural network increases. This makes Neural networks slow and consumes a lot of computational power.</a:t>
            </a:r>
          </a:p>
          <a:p>
            <a:pPr algn="just">
              <a:defRPr/>
            </a:pPr>
            <a:endParaRPr lang="en-US" sz="2000" dirty="0">
              <a:latin typeface="Bookman Old Style" panose="02050604050505020204" pitchFamily="18" charset="0"/>
              <a:cs typeface="Arial" panose="020B0604020202020204" pitchFamily="34" charset="0"/>
            </a:endParaRPr>
          </a:p>
          <a:p>
            <a:pPr marL="342900" indent="-342900" algn="just">
              <a:buFont typeface="Arial" panose="020B0604020202020204" pitchFamily="34" charset="0"/>
              <a:buChar char="•"/>
              <a:defRPr/>
            </a:pPr>
            <a:r>
              <a:rPr lang="en-US" sz="2000" b="1" dirty="0">
                <a:latin typeface="Bookman Old Style" panose="02050604050505020204" pitchFamily="18" charset="0"/>
                <a:cs typeface="Arial" panose="020B0604020202020204" pitchFamily="34" charset="0"/>
              </a:rPr>
              <a:t>for Ex:</a:t>
            </a:r>
            <a:r>
              <a:rPr lang="en-US" sz="2000" dirty="0">
                <a:latin typeface="Bookman Old Style" panose="02050604050505020204" pitchFamily="18" charset="0"/>
                <a:cs typeface="Arial" panose="020B0604020202020204" pitchFamily="34" charset="0"/>
              </a:rPr>
              <a:t> if you process a 64*64*3 size image, then you will get 12288 input parameters. but what if the image is a high resolution with 1000*1000*3, then it has 3million input parameters to process. This takes lot of time and computational power.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59C32A7E-BCE8-46EE-892C-B3647F87E1A7}"/>
              </a:ext>
            </a:extLst>
          </p:cNvPr>
          <p:cNvSpPr>
            <a:spLocks noGrp="1"/>
          </p:cNvSpPr>
          <p:nvPr>
            <p:ph type="dt" sz="half" idx="10"/>
          </p:nvPr>
        </p:nvSpPr>
        <p:spPr/>
        <p:txBody>
          <a:bodyPr/>
          <a:lstStyle/>
          <a:p>
            <a:pPr>
              <a:defRPr/>
            </a:pPr>
            <a:fld id="{397D9443-6858-472C-92E8-55E4ACC12F93}" type="datetime1">
              <a:rPr lang="en-US" smtClean="0"/>
              <a:pPr>
                <a:defRPr/>
              </a:pPr>
              <a:t>2/8/2024</a:t>
            </a:fld>
            <a:endParaRPr lang="en-US" dirty="0"/>
          </a:p>
        </p:txBody>
      </p:sp>
      <p:sp>
        <p:nvSpPr>
          <p:cNvPr id="5" name="Slide Number Placeholder 4">
            <a:extLst>
              <a:ext uri="{FF2B5EF4-FFF2-40B4-BE49-F238E27FC236}">
                <a16:creationId xmlns:a16="http://schemas.microsoft.com/office/drawing/2014/main" xmlns="" id="{87C6C413-2F25-435A-BB27-39C3ADB782C5}"/>
              </a:ext>
            </a:extLst>
          </p:cNvPr>
          <p:cNvSpPr>
            <a:spLocks noGrp="1"/>
          </p:cNvSpPr>
          <p:nvPr>
            <p:ph type="sldNum" sz="quarter" idx="12"/>
          </p:nvPr>
        </p:nvSpPr>
        <p:spPr/>
        <p:txBody>
          <a:bodyPr/>
          <a:lstStyle/>
          <a:p>
            <a:fld id="{DE9D30D1-006F-4D4E-972B-F6C165EDFD8B}" type="slidenum">
              <a:rPr lang="en-US" smtClean="0"/>
              <a:pPr/>
              <a:t>50</a:t>
            </a:fld>
            <a:endParaRPr lang="en-US"/>
          </a:p>
        </p:txBody>
      </p:sp>
      <p:sp>
        <p:nvSpPr>
          <p:cNvPr id="6" name="Rectangle 5">
            <a:extLst>
              <a:ext uri="{FF2B5EF4-FFF2-40B4-BE49-F238E27FC236}">
                <a16:creationId xmlns:a16="http://schemas.microsoft.com/office/drawing/2014/main" xmlns="" id="{6D867C77-78F6-453B-8E74-13DF6B0CD226}"/>
              </a:ext>
            </a:extLst>
          </p:cNvPr>
          <p:cNvSpPr/>
          <p:nvPr/>
        </p:nvSpPr>
        <p:spPr>
          <a:xfrm>
            <a:off x="222425" y="153780"/>
            <a:ext cx="3231975" cy="461665"/>
          </a:xfrm>
          <a:prstGeom prst="rect">
            <a:avLst/>
          </a:prstGeom>
          <a:ln w="38100">
            <a:solidFill>
              <a:schemeClr val="accent6">
                <a:lumMod val="75000"/>
              </a:schemeClr>
            </a:solidFill>
          </a:ln>
        </p:spPr>
        <p:txBody>
          <a:bodyPr wrap="none">
            <a:spAutoFit/>
          </a:bodyPr>
          <a:lstStyle/>
          <a:p>
            <a:r>
              <a:rPr lang="en-US" sz="2400" b="1" dirty="0" err="1">
                <a:solidFill>
                  <a:srgbClr val="202124"/>
                </a:solidFill>
                <a:latin typeface="Bookman Old Style" panose="02050604050505020204" pitchFamily="18" charset="0"/>
              </a:rPr>
              <a:t>LeNet</a:t>
            </a:r>
            <a:r>
              <a:rPr lang="en-US" sz="2400" b="1" dirty="0">
                <a:solidFill>
                  <a:srgbClr val="202124"/>
                </a:solidFill>
                <a:latin typeface="Bookman Old Style" panose="02050604050505020204" pitchFamily="18" charset="0"/>
              </a:rPr>
              <a:t> Architecture</a:t>
            </a:r>
            <a:endParaRPr lang="en-US" sz="2400" b="1" i="0" dirty="0">
              <a:solidFill>
                <a:srgbClr val="202124"/>
              </a:solidFill>
              <a:effectLst/>
              <a:latin typeface="Bookman Old Style" panose="02050604050505020204" pitchFamily="18" charset="0"/>
            </a:endParaRPr>
          </a:p>
        </p:txBody>
      </p:sp>
      <p:pic>
        <p:nvPicPr>
          <p:cNvPr id="8" name="Picture 7">
            <a:extLst>
              <a:ext uri="{FF2B5EF4-FFF2-40B4-BE49-F238E27FC236}">
                <a16:creationId xmlns:a16="http://schemas.microsoft.com/office/drawing/2014/main" xmlns="" id="{0CF5DE9D-7C37-476C-A424-9D913F9805DF}"/>
              </a:ext>
            </a:extLst>
          </p:cNvPr>
          <p:cNvPicPr>
            <a:picLocks noChangeAspect="1"/>
          </p:cNvPicPr>
          <p:nvPr/>
        </p:nvPicPr>
        <p:blipFill rotWithShape="1">
          <a:blip r:embed="rId2"/>
          <a:srcRect l="4021" t="4731" r="1630" b="19060"/>
          <a:stretch/>
        </p:blipFill>
        <p:spPr>
          <a:xfrm>
            <a:off x="222425" y="278871"/>
            <a:ext cx="11502887" cy="3207026"/>
          </a:xfrm>
          <a:prstGeom prst="rect">
            <a:avLst/>
          </a:prstGeom>
        </p:spPr>
      </p:pic>
      <p:pic>
        <p:nvPicPr>
          <p:cNvPr id="9" name="Picture 8">
            <a:extLst>
              <a:ext uri="{FF2B5EF4-FFF2-40B4-BE49-F238E27FC236}">
                <a16:creationId xmlns:a16="http://schemas.microsoft.com/office/drawing/2014/main" xmlns="" id="{3EC2BF30-429E-4173-9F16-05D81D8607D0}"/>
              </a:ext>
            </a:extLst>
          </p:cNvPr>
          <p:cNvPicPr>
            <a:picLocks noChangeAspect="1"/>
          </p:cNvPicPr>
          <p:nvPr/>
        </p:nvPicPr>
        <p:blipFill>
          <a:blip r:embed="rId3"/>
          <a:stretch>
            <a:fillRect/>
          </a:stretch>
        </p:blipFill>
        <p:spPr>
          <a:xfrm>
            <a:off x="5544666" y="3360806"/>
            <a:ext cx="6424909" cy="3275220"/>
          </a:xfrm>
          <a:prstGeom prst="rect">
            <a:avLst/>
          </a:prstGeom>
        </p:spPr>
      </p:pic>
    </p:spTree>
    <p:extLst>
      <p:ext uri="{BB962C8B-B14F-4D97-AF65-F5344CB8AC3E}">
        <p14:creationId xmlns:p14="http://schemas.microsoft.com/office/powerpoint/2010/main" val="512187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33"/>
          <p:cNvSpPr txBox="1"/>
          <p:nvPr/>
        </p:nvSpPr>
        <p:spPr>
          <a:xfrm>
            <a:off x="3051551" y="491067"/>
            <a:ext cx="5918000"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AlexNet</a:t>
            </a:r>
            <a:endParaRPr sz="2400" dirty="0">
              <a:solidFill>
                <a:schemeClr val="dk1"/>
              </a:solidFill>
            </a:endParaRPr>
          </a:p>
        </p:txBody>
      </p:sp>
      <p:sp>
        <p:nvSpPr>
          <p:cNvPr id="395"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 name="Picture 2"/>
          <p:cNvPicPr>
            <a:picLocks noChangeAspect="1"/>
          </p:cNvPicPr>
          <p:nvPr/>
        </p:nvPicPr>
        <p:blipFill>
          <a:blip r:embed="rId3"/>
          <a:stretch>
            <a:fillRect/>
          </a:stretch>
        </p:blipFill>
        <p:spPr>
          <a:xfrm>
            <a:off x="2309106" y="1151422"/>
            <a:ext cx="7262489" cy="4922947"/>
          </a:xfrm>
          <a:prstGeom prst="rect">
            <a:avLst/>
          </a:prstGeom>
        </p:spPr>
      </p:pic>
      <p:sp>
        <p:nvSpPr>
          <p:cNvPr id="4" name="Rectangle 3"/>
          <p:cNvSpPr/>
          <p:nvPr/>
        </p:nvSpPr>
        <p:spPr>
          <a:xfrm>
            <a:off x="1757680" y="6214795"/>
            <a:ext cx="8676640" cy="369332"/>
          </a:xfrm>
          <a:prstGeom prst="rect">
            <a:avLst/>
          </a:prstGeom>
        </p:spPr>
        <p:txBody>
          <a:bodyPr wrap="square">
            <a:spAutoFit/>
          </a:bodyPr>
          <a:lstStyle/>
          <a:p>
            <a:pPr algn="ctr"/>
            <a:r>
              <a:rPr lang="en-US" i="1" dirty="0" err="1">
                <a:solidFill>
                  <a:srgbClr val="000000"/>
                </a:solidFill>
                <a:latin typeface="LpsgvwHlbjcrRprpkkCMTI10"/>
              </a:rPr>
              <a:t>AlexNet</a:t>
            </a:r>
            <a:r>
              <a:rPr lang="en-US" i="1" dirty="0">
                <a:solidFill>
                  <a:srgbClr val="000000"/>
                </a:solidFill>
                <a:latin typeface="LpsgvwHlbjcrRprpkkCMTI10"/>
              </a:rPr>
              <a:t> </a:t>
            </a:r>
            <a:r>
              <a:rPr lang="en-US" dirty="0">
                <a:solidFill>
                  <a:srgbClr val="000000"/>
                </a:solidFill>
                <a:latin typeface="XvhwxgNbnxbtMtnwxnCMR10"/>
              </a:rPr>
              <a:t>was the winner of the 2012 ILSVRC competition. </a:t>
            </a:r>
          </a:p>
        </p:txBody>
      </p:sp>
    </p:spTree>
    <p:extLst>
      <p:ext uri="{BB962C8B-B14F-4D97-AF65-F5344CB8AC3E}">
        <p14:creationId xmlns:p14="http://schemas.microsoft.com/office/powerpoint/2010/main" val="308735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1000"/>
                                        <p:tgtEl>
                                          <p:spTgt spid="394"/>
                                        </p:tgtEl>
                                      </p:cBhvr>
                                    </p:animEffect>
                                  </p:childTnLst>
                                </p:cTn>
                              </p:par>
                              <p:par>
                                <p:cTn id="8" presetID="10" presetClass="entr" presetSubtype="0" fill="hold" nodeType="withEffect">
                                  <p:stCondLst>
                                    <p:cond delay="0"/>
                                  </p:stCondLst>
                                  <p:childTnLst>
                                    <p:set>
                                      <p:cBhvr>
                                        <p:cTn id="9" dur="1" fill="hold">
                                          <p:stCondLst>
                                            <p:cond delay="0"/>
                                          </p:stCondLst>
                                        </p:cTn>
                                        <p:tgtEl>
                                          <p:spTgt spid="395"/>
                                        </p:tgtEl>
                                        <p:attrNameLst>
                                          <p:attrName>style.visibility</p:attrName>
                                        </p:attrNameLst>
                                      </p:cBhvr>
                                      <p:to>
                                        <p:strVal val="visible"/>
                                      </p:to>
                                    </p:set>
                                    <p:animEffect transition="in" filter="fade">
                                      <p:cBhvr>
                                        <p:cTn id="10" dur="1000"/>
                                        <p:tgtEl>
                                          <p:spTgt spid="395"/>
                                        </p:tgtEl>
                                      </p:cBhvr>
                                    </p:animEffect>
                                  </p:childTnLst>
                                </p:cTn>
                              </p:par>
                              <p:par>
                                <p:cTn id="11" presetID="10" presetClass="entr" presetSubtype="0" fill="hold" nodeType="withEffect">
                                  <p:stCondLst>
                                    <p:cond delay="0"/>
                                  </p:stCondLst>
                                  <p:childTnLst>
                                    <p:set>
                                      <p:cBhvr>
                                        <p:cTn id="12" dur="1" fill="hold">
                                          <p:stCondLst>
                                            <p:cond delay="0"/>
                                          </p:stCondLst>
                                        </p:cTn>
                                        <p:tgtEl>
                                          <p:spTgt spid="396"/>
                                        </p:tgtEl>
                                        <p:attrNameLst>
                                          <p:attrName>style.visibility</p:attrName>
                                        </p:attrNameLst>
                                      </p:cBhvr>
                                      <p:to>
                                        <p:strVal val="visible"/>
                                      </p:to>
                                    </p:set>
                                    <p:animEffect transition="in" filter="fade">
                                      <p:cBhvr>
                                        <p:cTn id="13"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723858" y="1935154"/>
            <a:ext cx="6744284" cy="3856054"/>
          </a:xfrm>
          <a:prstGeom prst="rect">
            <a:avLst/>
          </a:prstGeom>
        </p:spPr>
      </p:pic>
      <p:sp>
        <p:nvSpPr>
          <p:cNvPr id="4" name="Date Placeholder 3"/>
          <p:cNvSpPr>
            <a:spLocks noGrp="1"/>
          </p:cNvSpPr>
          <p:nvPr>
            <p:ph type="dt" sz="half" idx="10"/>
          </p:nvPr>
        </p:nvSpPr>
        <p:spPr/>
        <p:txBody>
          <a:bodyPr/>
          <a:lstStyle/>
          <a:p>
            <a:pPr>
              <a:defRPr/>
            </a:pPr>
            <a:fld id="{397D9443-6858-472C-92E8-55E4ACC12F93}" type="datetime1">
              <a:rPr lang="en-US" smtClean="0"/>
              <a:pPr>
                <a:defRPr/>
              </a:pPr>
              <a:t>2/8/2024</a:t>
            </a:fld>
            <a:endParaRPr lang="en-US" dirty="0"/>
          </a:p>
        </p:txBody>
      </p:sp>
      <p:sp>
        <p:nvSpPr>
          <p:cNvPr id="5" name="Slide Number Placeholder 4"/>
          <p:cNvSpPr>
            <a:spLocks noGrp="1"/>
          </p:cNvSpPr>
          <p:nvPr>
            <p:ph type="sldNum" sz="quarter" idx="12"/>
          </p:nvPr>
        </p:nvSpPr>
        <p:spPr/>
        <p:txBody>
          <a:bodyPr/>
          <a:lstStyle/>
          <a:p>
            <a:fld id="{DE9D30D1-006F-4D4E-972B-F6C165EDFD8B}" type="slidenum">
              <a:rPr lang="en-US" smtClean="0"/>
              <a:pPr/>
              <a:t>52</a:t>
            </a:fld>
            <a:endParaRPr lang="en-US"/>
          </a:p>
        </p:txBody>
      </p:sp>
      <p:sp>
        <p:nvSpPr>
          <p:cNvPr id="7" name="Google Shape;394;p33"/>
          <p:cNvSpPr txBox="1">
            <a:spLocks noGrp="1"/>
          </p:cNvSpPr>
          <p:nvPr>
            <p:ph type="title"/>
          </p:nvPr>
        </p:nvSpPr>
        <p:spPr>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AlexNet</a:t>
            </a:r>
            <a:endParaRPr sz="2400" dirty="0">
              <a:solidFill>
                <a:schemeClr val="dk1"/>
              </a:solidFill>
            </a:endParaRPr>
          </a:p>
        </p:txBody>
      </p:sp>
    </p:spTree>
    <p:extLst>
      <p:ext uri="{BB962C8B-B14F-4D97-AF65-F5344CB8AC3E}">
        <p14:creationId xmlns:p14="http://schemas.microsoft.com/office/powerpoint/2010/main" val="366656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a:stretch>
            <a:fillRect/>
          </a:stretch>
        </p:blipFill>
        <p:spPr>
          <a:xfrm>
            <a:off x="2198032" y="1969447"/>
            <a:ext cx="7795936" cy="3787468"/>
          </a:xfrm>
          <a:prstGeom prst="rect">
            <a:avLst/>
          </a:prstGeom>
        </p:spPr>
      </p:pic>
      <p:sp>
        <p:nvSpPr>
          <p:cNvPr id="4" name="Date Placeholder 3"/>
          <p:cNvSpPr>
            <a:spLocks noGrp="1"/>
          </p:cNvSpPr>
          <p:nvPr>
            <p:ph type="dt" sz="half" idx="10"/>
          </p:nvPr>
        </p:nvSpPr>
        <p:spPr/>
        <p:txBody>
          <a:bodyPr/>
          <a:lstStyle/>
          <a:p>
            <a:pPr>
              <a:defRPr/>
            </a:pPr>
            <a:fld id="{397D9443-6858-472C-92E8-55E4ACC12F93}" type="datetime1">
              <a:rPr lang="en-US" smtClean="0"/>
              <a:pPr>
                <a:defRPr/>
              </a:pPr>
              <a:t>2/8/2024</a:t>
            </a:fld>
            <a:endParaRPr lang="en-US" dirty="0"/>
          </a:p>
        </p:txBody>
      </p:sp>
      <p:sp>
        <p:nvSpPr>
          <p:cNvPr id="5" name="Slide Number Placeholder 4"/>
          <p:cNvSpPr>
            <a:spLocks noGrp="1"/>
          </p:cNvSpPr>
          <p:nvPr>
            <p:ph type="sldNum" sz="quarter" idx="12"/>
          </p:nvPr>
        </p:nvSpPr>
        <p:spPr/>
        <p:txBody>
          <a:bodyPr/>
          <a:lstStyle/>
          <a:p>
            <a:fld id="{DE9D30D1-006F-4D4E-972B-F6C165EDFD8B}" type="slidenum">
              <a:rPr lang="en-US" smtClean="0"/>
              <a:pPr/>
              <a:t>53</a:t>
            </a:fld>
            <a:endParaRPr lang="en-US"/>
          </a:p>
        </p:txBody>
      </p:sp>
    </p:spTree>
    <p:extLst>
      <p:ext uri="{BB962C8B-B14F-4D97-AF65-F5344CB8AC3E}">
        <p14:creationId xmlns:p14="http://schemas.microsoft.com/office/powerpoint/2010/main" val="2353955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a:defRPr/>
            </a:pPr>
            <a:fld id="{397D9443-6858-472C-92E8-55E4ACC12F93}" type="datetime1">
              <a:rPr lang="en-US" smtClean="0"/>
              <a:pPr>
                <a:defRPr/>
              </a:pPr>
              <a:t>2/8/2024</a:t>
            </a:fld>
            <a:endParaRPr lang="en-US" dirty="0"/>
          </a:p>
        </p:txBody>
      </p:sp>
      <p:sp>
        <p:nvSpPr>
          <p:cNvPr id="5" name="Slide Number Placeholder 4"/>
          <p:cNvSpPr>
            <a:spLocks noGrp="1"/>
          </p:cNvSpPr>
          <p:nvPr>
            <p:ph type="sldNum" sz="quarter" idx="12"/>
          </p:nvPr>
        </p:nvSpPr>
        <p:spPr/>
        <p:txBody>
          <a:bodyPr/>
          <a:lstStyle/>
          <a:p>
            <a:fld id="{DE9D30D1-006F-4D4E-972B-F6C165EDFD8B}" type="slidenum">
              <a:rPr lang="en-US" smtClean="0"/>
              <a:pPr/>
              <a:t>54</a:t>
            </a:fld>
            <a:endParaRPr lang="en-US"/>
          </a:p>
        </p:txBody>
      </p:sp>
      <p:pic>
        <p:nvPicPr>
          <p:cNvPr id="6" name="Picture 5"/>
          <p:cNvPicPr>
            <a:picLocks noChangeAspect="1"/>
          </p:cNvPicPr>
          <p:nvPr/>
        </p:nvPicPr>
        <p:blipFill>
          <a:blip r:embed="rId2"/>
          <a:stretch>
            <a:fillRect/>
          </a:stretch>
        </p:blipFill>
        <p:spPr>
          <a:xfrm>
            <a:off x="1846421" y="1744637"/>
            <a:ext cx="7872142" cy="4237087"/>
          </a:xfrm>
          <a:prstGeom prst="rect">
            <a:avLst/>
          </a:prstGeom>
        </p:spPr>
      </p:pic>
    </p:spTree>
    <p:extLst>
      <p:ext uri="{BB962C8B-B14F-4D97-AF65-F5344CB8AC3E}">
        <p14:creationId xmlns:p14="http://schemas.microsoft.com/office/powerpoint/2010/main" val="1581406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smtClean="0"/>
              <a:t>Output image size=(n-f+2p)/s+1</a:t>
            </a:r>
          </a:p>
        </p:txBody>
      </p:sp>
      <p:sp>
        <p:nvSpPr>
          <p:cNvPr id="4" name="Date Placeholder 3"/>
          <p:cNvSpPr>
            <a:spLocks noGrp="1"/>
          </p:cNvSpPr>
          <p:nvPr>
            <p:ph type="dt" sz="half" idx="10"/>
          </p:nvPr>
        </p:nvSpPr>
        <p:spPr/>
        <p:txBody>
          <a:bodyPr/>
          <a:lstStyle/>
          <a:p>
            <a:pPr>
              <a:defRPr/>
            </a:pPr>
            <a:fld id="{397D9443-6858-472C-92E8-55E4ACC12F93}" type="datetime1">
              <a:rPr lang="en-US" smtClean="0"/>
              <a:pPr>
                <a:defRPr/>
              </a:pPr>
              <a:t>2/8/2024</a:t>
            </a:fld>
            <a:endParaRPr lang="en-US" dirty="0"/>
          </a:p>
        </p:txBody>
      </p:sp>
      <p:sp>
        <p:nvSpPr>
          <p:cNvPr id="5" name="Slide Number Placeholder 4"/>
          <p:cNvSpPr>
            <a:spLocks noGrp="1"/>
          </p:cNvSpPr>
          <p:nvPr>
            <p:ph type="sldNum" sz="quarter" idx="12"/>
          </p:nvPr>
        </p:nvSpPr>
        <p:spPr/>
        <p:txBody>
          <a:bodyPr/>
          <a:lstStyle/>
          <a:p>
            <a:fld id="{DE9D30D1-006F-4D4E-972B-F6C165EDFD8B}" type="slidenum">
              <a:rPr lang="en-US" smtClean="0"/>
              <a:pPr/>
              <a:t>55</a:t>
            </a:fld>
            <a:endParaRPr lang="en-US"/>
          </a:p>
        </p:txBody>
      </p:sp>
    </p:spTree>
    <p:extLst>
      <p:ext uri="{BB962C8B-B14F-4D97-AF65-F5344CB8AC3E}">
        <p14:creationId xmlns:p14="http://schemas.microsoft.com/office/powerpoint/2010/main" val="3897228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FE499F6C-34BF-4DC3-B6DD-2830D67C7413}"/>
              </a:ext>
            </a:extLst>
          </p:cNvPr>
          <p:cNvSpPr>
            <a:spLocks noGrp="1"/>
          </p:cNvSpPr>
          <p:nvPr>
            <p:ph type="dt" sz="half" idx="10"/>
          </p:nvPr>
        </p:nvSpPr>
        <p:spPr/>
        <p:txBody>
          <a:bodyPr/>
          <a:lstStyle/>
          <a:p>
            <a:pPr>
              <a:defRPr/>
            </a:pPr>
            <a:fld id="{397D9443-6858-472C-92E8-55E4ACC12F93}" type="datetime1">
              <a:rPr lang="en-US" smtClean="0"/>
              <a:pPr>
                <a:defRPr/>
              </a:pPr>
              <a:t>2/8/2024</a:t>
            </a:fld>
            <a:endParaRPr lang="en-US" dirty="0"/>
          </a:p>
        </p:txBody>
      </p:sp>
      <p:sp>
        <p:nvSpPr>
          <p:cNvPr id="5" name="Slide Number Placeholder 4">
            <a:extLst>
              <a:ext uri="{FF2B5EF4-FFF2-40B4-BE49-F238E27FC236}">
                <a16:creationId xmlns:a16="http://schemas.microsoft.com/office/drawing/2014/main" xmlns="" id="{A772703C-B522-4D69-9834-19B90AB426C4}"/>
              </a:ext>
            </a:extLst>
          </p:cNvPr>
          <p:cNvSpPr>
            <a:spLocks noGrp="1"/>
          </p:cNvSpPr>
          <p:nvPr>
            <p:ph type="sldNum" sz="quarter" idx="12"/>
          </p:nvPr>
        </p:nvSpPr>
        <p:spPr/>
        <p:txBody>
          <a:bodyPr/>
          <a:lstStyle/>
          <a:p>
            <a:fld id="{DE9D30D1-006F-4D4E-972B-F6C165EDFD8B}" type="slidenum">
              <a:rPr lang="en-US" smtClean="0"/>
              <a:pPr/>
              <a:t>56</a:t>
            </a:fld>
            <a:endParaRPr lang="en-US"/>
          </a:p>
        </p:txBody>
      </p:sp>
      <p:pic>
        <p:nvPicPr>
          <p:cNvPr id="6" name="Picture 5">
            <a:extLst>
              <a:ext uri="{FF2B5EF4-FFF2-40B4-BE49-F238E27FC236}">
                <a16:creationId xmlns:a16="http://schemas.microsoft.com/office/drawing/2014/main" xmlns="" id="{236DE4E1-28CC-4366-A994-5E94ECAA2365}"/>
              </a:ext>
            </a:extLst>
          </p:cNvPr>
          <p:cNvPicPr>
            <a:picLocks noChangeAspect="1"/>
          </p:cNvPicPr>
          <p:nvPr/>
        </p:nvPicPr>
        <p:blipFill>
          <a:blip r:embed="rId2"/>
          <a:stretch>
            <a:fillRect/>
          </a:stretch>
        </p:blipFill>
        <p:spPr>
          <a:xfrm>
            <a:off x="42862" y="1328737"/>
            <a:ext cx="12106275" cy="4581733"/>
          </a:xfrm>
          <a:prstGeom prst="rect">
            <a:avLst/>
          </a:prstGeom>
        </p:spPr>
      </p:pic>
    </p:spTree>
    <p:extLst>
      <p:ext uri="{BB962C8B-B14F-4D97-AF65-F5344CB8AC3E}">
        <p14:creationId xmlns:p14="http://schemas.microsoft.com/office/powerpoint/2010/main" val="165131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D2BE6E7-9451-4882-8DD7-80E3B5CC3D19}"/>
              </a:ext>
            </a:extLst>
          </p:cNvPr>
          <p:cNvSpPr>
            <a:spLocks noGrp="1"/>
          </p:cNvSpPr>
          <p:nvPr>
            <p:ph type="dt" sz="half" idx="10"/>
          </p:nvPr>
        </p:nvSpPr>
        <p:spPr/>
        <p:txBody>
          <a:bodyPr/>
          <a:lstStyle/>
          <a:p>
            <a:pPr>
              <a:defRPr/>
            </a:pPr>
            <a:fld id="{24423A65-427F-4C1D-822F-A7C573D9BC50}" type="datetime1">
              <a:rPr lang="en-US" smtClean="0"/>
              <a:pPr>
                <a:defRPr/>
              </a:pPr>
              <a:t>2/8/2024</a:t>
            </a:fld>
            <a:endParaRPr lang="en-US" dirty="0"/>
          </a:p>
        </p:txBody>
      </p:sp>
      <p:sp>
        <p:nvSpPr>
          <p:cNvPr id="3" name="Slide Number Placeholder 2">
            <a:extLst>
              <a:ext uri="{FF2B5EF4-FFF2-40B4-BE49-F238E27FC236}">
                <a16:creationId xmlns:a16="http://schemas.microsoft.com/office/drawing/2014/main" xmlns="" id="{AB4306CE-B7DB-4760-87CE-2D94C9EC1F30}"/>
              </a:ext>
            </a:extLst>
          </p:cNvPr>
          <p:cNvSpPr>
            <a:spLocks noGrp="1"/>
          </p:cNvSpPr>
          <p:nvPr>
            <p:ph type="sldNum" sz="quarter" idx="12"/>
          </p:nvPr>
        </p:nvSpPr>
        <p:spPr/>
        <p:txBody>
          <a:bodyPr/>
          <a:lstStyle/>
          <a:p>
            <a:fld id="{C427C16C-3C5F-498B-82A9-6CD3EB775C4A}" type="slidenum">
              <a:rPr lang="en-US" smtClean="0"/>
              <a:pPr/>
              <a:t>57</a:t>
            </a:fld>
            <a:endParaRPr lang="en-US"/>
          </a:p>
        </p:txBody>
      </p:sp>
      <p:pic>
        <p:nvPicPr>
          <p:cNvPr id="4" name="Picture 3">
            <a:extLst>
              <a:ext uri="{FF2B5EF4-FFF2-40B4-BE49-F238E27FC236}">
                <a16:creationId xmlns:a16="http://schemas.microsoft.com/office/drawing/2014/main" xmlns="" id="{1FCCFF85-A3B6-4DB1-A3D0-5DA1D82E6349}"/>
              </a:ext>
            </a:extLst>
          </p:cNvPr>
          <p:cNvPicPr>
            <a:picLocks noChangeAspect="1"/>
          </p:cNvPicPr>
          <p:nvPr/>
        </p:nvPicPr>
        <p:blipFill>
          <a:blip r:embed="rId2"/>
          <a:stretch>
            <a:fillRect/>
          </a:stretch>
        </p:blipFill>
        <p:spPr>
          <a:xfrm>
            <a:off x="371060" y="353522"/>
            <a:ext cx="5592418" cy="6190080"/>
          </a:xfrm>
          <a:prstGeom prst="rect">
            <a:avLst/>
          </a:prstGeom>
        </p:spPr>
      </p:pic>
    </p:spTree>
    <p:extLst>
      <p:ext uri="{BB962C8B-B14F-4D97-AF65-F5344CB8AC3E}">
        <p14:creationId xmlns:p14="http://schemas.microsoft.com/office/powerpoint/2010/main" val="2830632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3"/>
          <p:cNvPicPr preferRelativeResize="0"/>
          <p:nvPr/>
        </p:nvPicPr>
        <p:blipFill rotWithShape="1">
          <a:blip r:embed="rId3">
            <a:alphaModFix/>
          </a:blip>
          <a:srcRect l="10782" t="39591" r="68054" b="-1030"/>
          <a:stretch/>
        </p:blipFill>
        <p:spPr>
          <a:xfrm>
            <a:off x="9448799" y="450067"/>
            <a:ext cx="2387601" cy="6063480"/>
          </a:xfrm>
          <a:prstGeom prst="rect">
            <a:avLst/>
          </a:prstGeom>
          <a:noFill/>
          <a:ln>
            <a:noFill/>
          </a:ln>
        </p:spPr>
      </p:pic>
      <p:sp>
        <p:nvSpPr>
          <p:cNvPr id="394" name="Google Shape;394;p33"/>
          <p:cNvSpPr txBox="1"/>
          <p:nvPr/>
        </p:nvSpPr>
        <p:spPr>
          <a:xfrm>
            <a:off x="3058717" y="491067"/>
            <a:ext cx="5918000"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AlexNet</a:t>
            </a:r>
            <a:endParaRPr sz="2400" dirty="0">
              <a:solidFill>
                <a:schemeClr val="dk1"/>
              </a:solidFill>
            </a:endParaRPr>
          </a:p>
        </p:txBody>
      </p:sp>
      <p:sp>
        <p:nvSpPr>
          <p:cNvPr id="395"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 name="Google Shape;397;p33"/>
          <p:cNvSpPr txBox="1"/>
          <p:nvPr/>
        </p:nvSpPr>
        <p:spPr>
          <a:xfrm>
            <a:off x="396800" y="1319172"/>
            <a:ext cx="6314896" cy="994260"/>
          </a:xfrm>
          <a:prstGeom prst="rect">
            <a:avLst/>
          </a:prstGeom>
          <a:noFill/>
          <a:ln>
            <a:noFill/>
          </a:ln>
        </p:spPr>
        <p:txBody>
          <a:bodyPr spcFirstLastPara="1" wrap="square" lIns="121900" tIns="121900" rIns="121900" bIns="121900" anchor="t" anchorCtr="0">
            <a:noAutofit/>
          </a:bodyPr>
          <a:lstStyle/>
          <a:p>
            <a:pPr marL="609585" indent="-457189">
              <a:buSzPts val="1800"/>
              <a:buFont typeface="EB Garamond"/>
              <a:buChar char="●"/>
            </a:pPr>
            <a:r>
              <a:rPr lang="en" sz="2000" dirty="0">
                <a:ea typeface="EB Garamond"/>
                <a:cs typeface="EB Garamond"/>
                <a:sym typeface="EB Garamond"/>
              </a:rPr>
              <a:t>Convolution filter sizes: </a:t>
            </a:r>
            <a:endParaRPr sz="2000" dirty="0">
              <a:ea typeface="EB Garamond"/>
              <a:cs typeface="EB Garamond"/>
              <a:sym typeface="EB Garamond"/>
            </a:endParaRPr>
          </a:p>
          <a:p>
            <a:pPr marL="1219170" lvl="1" indent="-457189">
              <a:buSzPts val="1800"/>
              <a:buFont typeface="EB Garamond"/>
              <a:buChar char="○"/>
            </a:pPr>
            <a:r>
              <a:rPr lang="en" sz="2000" dirty="0">
                <a:ea typeface="EB Garamond"/>
                <a:cs typeface="EB Garamond"/>
                <a:sym typeface="EB Garamond"/>
              </a:rPr>
              <a:t>Alexnet     : 11x11 , 3x3 , 5x5</a:t>
            </a:r>
            <a:endParaRPr sz="2000" dirty="0">
              <a:ea typeface="EB Garamond"/>
              <a:cs typeface="EB Garamond"/>
              <a:sym typeface="EB Garamond"/>
            </a:endParaRPr>
          </a:p>
        </p:txBody>
      </p:sp>
      <p:sp>
        <p:nvSpPr>
          <p:cNvPr id="398" name="Google Shape;398;p33"/>
          <p:cNvSpPr txBox="1"/>
          <p:nvPr/>
        </p:nvSpPr>
        <p:spPr>
          <a:xfrm>
            <a:off x="396800" y="2244439"/>
            <a:ext cx="5005200" cy="1074833"/>
          </a:xfrm>
          <a:prstGeom prst="rect">
            <a:avLst/>
          </a:prstGeom>
          <a:noFill/>
          <a:ln>
            <a:noFill/>
          </a:ln>
        </p:spPr>
        <p:txBody>
          <a:bodyPr spcFirstLastPara="1" wrap="square" lIns="121900" tIns="121900" rIns="121900" bIns="121900" anchor="t" anchorCtr="0">
            <a:noAutofit/>
          </a:bodyPr>
          <a:lstStyle/>
          <a:p>
            <a:pPr marL="609585" indent="-457189">
              <a:buClr>
                <a:schemeClr val="dk1"/>
              </a:buClr>
              <a:buSzPts val="1800"/>
              <a:buFont typeface="EB Garamond"/>
              <a:buChar char="●"/>
            </a:pPr>
            <a:r>
              <a:rPr lang="en" sz="2000" dirty="0">
                <a:solidFill>
                  <a:schemeClr val="dk1"/>
                </a:solidFill>
                <a:ea typeface="EB Garamond"/>
                <a:cs typeface="EB Garamond"/>
                <a:sym typeface="EB Garamond"/>
              </a:rPr>
              <a:t>How deep networks:</a:t>
            </a:r>
            <a:endParaRPr sz="2000" dirty="0">
              <a:solidFill>
                <a:schemeClr val="dk1"/>
              </a:solidFill>
              <a:ea typeface="EB Garamond"/>
              <a:cs typeface="EB Garamond"/>
              <a:sym typeface="EB Garamond"/>
            </a:endParaRPr>
          </a:p>
          <a:p>
            <a:pPr marL="1219170" lvl="1" indent="-457189">
              <a:buClr>
                <a:schemeClr val="dk1"/>
              </a:buClr>
              <a:buSzPts val="1800"/>
              <a:buFont typeface="EB Garamond"/>
              <a:buChar char="○"/>
            </a:pPr>
            <a:r>
              <a:rPr lang="en" sz="2000" dirty="0">
                <a:solidFill>
                  <a:schemeClr val="dk1"/>
                </a:solidFill>
                <a:ea typeface="EB Garamond"/>
                <a:cs typeface="EB Garamond"/>
                <a:sym typeface="EB Garamond"/>
              </a:rPr>
              <a:t>AlexNet   : 7 Layer </a:t>
            </a:r>
            <a:endParaRPr sz="2000" dirty="0">
              <a:solidFill>
                <a:schemeClr val="dk1"/>
              </a:solidFill>
              <a:ea typeface="EB Garamond"/>
              <a:cs typeface="EB Garamond"/>
              <a:sym typeface="EB Garamond"/>
            </a:endParaRPr>
          </a:p>
        </p:txBody>
      </p:sp>
      <p:sp>
        <p:nvSpPr>
          <p:cNvPr id="2" name="Rectangle 1"/>
          <p:cNvSpPr/>
          <p:nvPr/>
        </p:nvSpPr>
        <p:spPr>
          <a:xfrm>
            <a:off x="578919" y="3188774"/>
            <a:ext cx="8382201" cy="2246769"/>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0000"/>
                </a:solidFill>
              </a:rPr>
              <a:t>It is worth mentioning that there were two parallel pipelines of processing in the original architecture</a:t>
            </a:r>
          </a:p>
          <a:p>
            <a:pPr marL="342900" indent="-342900" algn="just">
              <a:buFont typeface="Arial" panose="020B0604020202020204" pitchFamily="34" charset="0"/>
              <a:buChar char="•"/>
            </a:pPr>
            <a:r>
              <a:rPr lang="en-US" sz="2000" dirty="0">
                <a:solidFill>
                  <a:srgbClr val="000000"/>
                </a:solidFill>
              </a:rPr>
              <a:t>These two pipelines are caused by two GPUs working together to build the training model with a faster speed and memory sharing. </a:t>
            </a:r>
          </a:p>
          <a:p>
            <a:pPr marL="342900" indent="-342900" algn="just">
              <a:buFont typeface="Arial" panose="020B0604020202020204" pitchFamily="34" charset="0"/>
              <a:buChar char="•"/>
            </a:pPr>
            <a:r>
              <a:rPr lang="en-US" sz="2000" dirty="0">
                <a:solidFill>
                  <a:srgbClr val="000000"/>
                </a:solidFill>
              </a:rPr>
              <a:t>The network was originally trained on a GTX 580 GPU with 3 GB of memory, and it was impossible to fit the intermediate computations in this amount of space. Therefore, the network was partitioned across two GPUs. </a:t>
            </a:r>
          </a:p>
        </p:txBody>
      </p:sp>
    </p:spTree>
    <p:extLst>
      <p:ext uri="{BB962C8B-B14F-4D97-AF65-F5344CB8AC3E}">
        <p14:creationId xmlns:p14="http://schemas.microsoft.com/office/powerpoint/2010/main" val="64731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1000"/>
                                        <p:tgtEl>
                                          <p:spTgt spid="394"/>
                                        </p:tgtEl>
                                      </p:cBhvr>
                                    </p:animEffect>
                                  </p:childTnLst>
                                </p:cTn>
                              </p:par>
                              <p:par>
                                <p:cTn id="8" presetID="10" presetClass="entr" presetSubtype="0" fill="hold" nodeType="withEffect">
                                  <p:stCondLst>
                                    <p:cond delay="0"/>
                                  </p:stCondLst>
                                  <p:childTnLst>
                                    <p:set>
                                      <p:cBhvr>
                                        <p:cTn id="9" dur="1" fill="hold">
                                          <p:stCondLst>
                                            <p:cond delay="0"/>
                                          </p:stCondLst>
                                        </p:cTn>
                                        <p:tgtEl>
                                          <p:spTgt spid="395"/>
                                        </p:tgtEl>
                                        <p:attrNameLst>
                                          <p:attrName>style.visibility</p:attrName>
                                        </p:attrNameLst>
                                      </p:cBhvr>
                                      <p:to>
                                        <p:strVal val="visible"/>
                                      </p:to>
                                    </p:set>
                                    <p:animEffect transition="in" filter="fade">
                                      <p:cBhvr>
                                        <p:cTn id="10" dur="1000"/>
                                        <p:tgtEl>
                                          <p:spTgt spid="395"/>
                                        </p:tgtEl>
                                      </p:cBhvr>
                                    </p:animEffect>
                                  </p:childTnLst>
                                </p:cTn>
                              </p:par>
                              <p:par>
                                <p:cTn id="11" presetID="10" presetClass="entr" presetSubtype="0" fill="hold" nodeType="withEffect">
                                  <p:stCondLst>
                                    <p:cond delay="0"/>
                                  </p:stCondLst>
                                  <p:childTnLst>
                                    <p:set>
                                      <p:cBhvr>
                                        <p:cTn id="12" dur="1" fill="hold">
                                          <p:stCondLst>
                                            <p:cond delay="0"/>
                                          </p:stCondLst>
                                        </p:cTn>
                                        <p:tgtEl>
                                          <p:spTgt spid="396"/>
                                        </p:tgtEl>
                                        <p:attrNameLst>
                                          <p:attrName>style.visibility</p:attrName>
                                        </p:attrNameLst>
                                      </p:cBhvr>
                                      <p:to>
                                        <p:strVal val="visible"/>
                                      </p:to>
                                    </p:set>
                                    <p:animEffect transition="in" filter="fade">
                                      <p:cBhvr>
                                        <p:cTn id="13" dur="1000"/>
                                        <p:tgtEl>
                                          <p:spTgt spid="39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3"/>
                                        </p:tgtEl>
                                        <p:attrNameLst>
                                          <p:attrName>style.visibility</p:attrName>
                                        </p:attrNameLst>
                                      </p:cBhvr>
                                      <p:to>
                                        <p:strVal val="visible"/>
                                      </p:to>
                                    </p:set>
                                    <p:animEffect transition="in" filter="fade">
                                      <p:cBhvr>
                                        <p:cTn id="18" dur="1000"/>
                                        <p:tgtEl>
                                          <p:spTgt spid="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7"/>
                                        </p:tgtEl>
                                        <p:attrNameLst>
                                          <p:attrName>style.visibility</p:attrName>
                                        </p:attrNameLst>
                                      </p:cBhvr>
                                      <p:to>
                                        <p:strVal val="visible"/>
                                      </p:to>
                                    </p:set>
                                    <p:animEffect transition="in" filter="fade">
                                      <p:cBhvr>
                                        <p:cTn id="23" dur="1000"/>
                                        <p:tgtEl>
                                          <p:spTgt spid="39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98"/>
                                        </p:tgtEl>
                                        <p:attrNameLst>
                                          <p:attrName>style.visibility</p:attrName>
                                        </p:attrNameLst>
                                      </p:cBhvr>
                                      <p:to>
                                        <p:strVal val="visible"/>
                                      </p:to>
                                    </p:set>
                                    <p:animEffect transition="in" filter="fade">
                                      <p:cBhvr>
                                        <p:cTn id="28"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3"/>
          <p:cNvPicPr preferRelativeResize="0"/>
          <p:nvPr/>
        </p:nvPicPr>
        <p:blipFill rotWithShape="1">
          <a:blip r:embed="rId3">
            <a:alphaModFix/>
          </a:blip>
          <a:srcRect l="10782" t="39591" r="68054" b="-1030"/>
          <a:stretch/>
        </p:blipFill>
        <p:spPr>
          <a:xfrm>
            <a:off x="9448799" y="450067"/>
            <a:ext cx="2387601" cy="6063480"/>
          </a:xfrm>
          <a:prstGeom prst="rect">
            <a:avLst/>
          </a:prstGeom>
          <a:noFill/>
          <a:ln>
            <a:noFill/>
          </a:ln>
        </p:spPr>
      </p:pic>
      <p:sp>
        <p:nvSpPr>
          <p:cNvPr id="394" name="Google Shape;394;p33"/>
          <p:cNvSpPr txBox="1"/>
          <p:nvPr/>
        </p:nvSpPr>
        <p:spPr>
          <a:xfrm>
            <a:off x="3058717" y="491067"/>
            <a:ext cx="5918000"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AlexNet</a:t>
            </a:r>
            <a:endParaRPr sz="2400" dirty="0">
              <a:solidFill>
                <a:schemeClr val="dk1"/>
              </a:solidFill>
            </a:endParaRPr>
          </a:p>
        </p:txBody>
      </p:sp>
      <p:sp>
        <p:nvSpPr>
          <p:cNvPr id="395"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 name="Google Shape;397;p33"/>
          <p:cNvSpPr txBox="1"/>
          <p:nvPr/>
        </p:nvSpPr>
        <p:spPr>
          <a:xfrm>
            <a:off x="396800" y="1319172"/>
            <a:ext cx="6314896" cy="994260"/>
          </a:xfrm>
          <a:prstGeom prst="rect">
            <a:avLst/>
          </a:prstGeom>
          <a:noFill/>
          <a:ln>
            <a:noFill/>
          </a:ln>
        </p:spPr>
        <p:txBody>
          <a:bodyPr spcFirstLastPara="1" wrap="square" lIns="121900" tIns="121900" rIns="121900" bIns="121900" anchor="t" anchorCtr="0">
            <a:noAutofit/>
          </a:bodyPr>
          <a:lstStyle/>
          <a:p>
            <a:pPr marL="609585" indent="-457189">
              <a:buSzPts val="1800"/>
              <a:buFont typeface="EB Garamond"/>
              <a:buChar char="●"/>
            </a:pPr>
            <a:r>
              <a:rPr lang="en" sz="2000" dirty="0">
                <a:ea typeface="EB Garamond"/>
                <a:cs typeface="EB Garamond"/>
                <a:sym typeface="EB Garamond"/>
              </a:rPr>
              <a:t>Convolution filter sizes: </a:t>
            </a:r>
            <a:endParaRPr sz="2000" dirty="0">
              <a:ea typeface="EB Garamond"/>
              <a:cs typeface="EB Garamond"/>
              <a:sym typeface="EB Garamond"/>
            </a:endParaRPr>
          </a:p>
          <a:p>
            <a:pPr marL="1219170" lvl="1" indent="-457189">
              <a:buSzPts val="1800"/>
              <a:buFont typeface="EB Garamond"/>
              <a:buChar char="○"/>
            </a:pPr>
            <a:r>
              <a:rPr lang="en" sz="2000" dirty="0">
                <a:ea typeface="EB Garamond"/>
                <a:cs typeface="EB Garamond"/>
                <a:sym typeface="EB Garamond"/>
              </a:rPr>
              <a:t>Alexnet     : 11x11 , 3x3 , 5x5</a:t>
            </a:r>
            <a:endParaRPr sz="2000" dirty="0">
              <a:ea typeface="EB Garamond"/>
              <a:cs typeface="EB Garamond"/>
              <a:sym typeface="EB Garamond"/>
            </a:endParaRPr>
          </a:p>
        </p:txBody>
      </p:sp>
      <p:sp>
        <p:nvSpPr>
          <p:cNvPr id="398" name="Google Shape;398;p33"/>
          <p:cNvSpPr txBox="1"/>
          <p:nvPr/>
        </p:nvSpPr>
        <p:spPr>
          <a:xfrm>
            <a:off x="396800" y="2244439"/>
            <a:ext cx="5005200" cy="1074833"/>
          </a:xfrm>
          <a:prstGeom prst="rect">
            <a:avLst/>
          </a:prstGeom>
          <a:noFill/>
          <a:ln>
            <a:noFill/>
          </a:ln>
        </p:spPr>
        <p:txBody>
          <a:bodyPr spcFirstLastPara="1" wrap="square" lIns="121900" tIns="121900" rIns="121900" bIns="121900" anchor="t" anchorCtr="0">
            <a:noAutofit/>
          </a:bodyPr>
          <a:lstStyle/>
          <a:p>
            <a:pPr marL="609585" indent="-457189">
              <a:buClr>
                <a:schemeClr val="dk1"/>
              </a:buClr>
              <a:buSzPts val="1800"/>
              <a:buFont typeface="EB Garamond"/>
              <a:buChar char="●"/>
            </a:pPr>
            <a:r>
              <a:rPr lang="en" sz="2000" dirty="0">
                <a:solidFill>
                  <a:schemeClr val="dk1"/>
                </a:solidFill>
                <a:ea typeface="EB Garamond"/>
                <a:cs typeface="EB Garamond"/>
                <a:sym typeface="EB Garamond"/>
              </a:rPr>
              <a:t>How deep networks:</a:t>
            </a:r>
            <a:endParaRPr sz="2000" dirty="0">
              <a:solidFill>
                <a:schemeClr val="dk1"/>
              </a:solidFill>
              <a:ea typeface="EB Garamond"/>
              <a:cs typeface="EB Garamond"/>
              <a:sym typeface="EB Garamond"/>
            </a:endParaRPr>
          </a:p>
          <a:p>
            <a:pPr marL="1219170" lvl="1" indent="-457189">
              <a:buClr>
                <a:schemeClr val="dk1"/>
              </a:buClr>
              <a:buSzPts val="1800"/>
              <a:buFont typeface="EB Garamond"/>
              <a:buChar char="○"/>
            </a:pPr>
            <a:r>
              <a:rPr lang="en" sz="2000" dirty="0">
                <a:solidFill>
                  <a:schemeClr val="dk1"/>
                </a:solidFill>
                <a:ea typeface="EB Garamond"/>
                <a:cs typeface="EB Garamond"/>
                <a:sym typeface="EB Garamond"/>
              </a:rPr>
              <a:t>AlexNet   : 7 Layer </a:t>
            </a:r>
            <a:endParaRPr sz="2000" dirty="0">
              <a:solidFill>
                <a:schemeClr val="dk1"/>
              </a:solidFill>
              <a:ea typeface="EB Garamond"/>
              <a:cs typeface="EB Garamond"/>
              <a:sym typeface="EB Garamond"/>
            </a:endParaRPr>
          </a:p>
        </p:txBody>
      </p:sp>
      <p:sp>
        <p:nvSpPr>
          <p:cNvPr id="2" name="Rectangle 1"/>
          <p:cNvSpPr/>
          <p:nvPr/>
        </p:nvSpPr>
        <p:spPr>
          <a:xfrm>
            <a:off x="578919" y="3188774"/>
            <a:ext cx="8382201" cy="3170099"/>
          </a:xfrm>
          <a:prstGeom prst="rect">
            <a:avLst/>
          </a:prstGeom>
        </p:spPr>
        <p:txBody>
          <a:bodyPr wrap="square">
            <a:spAutoFit/>
          </a:bodyPr>
          <a:lstStyle/>
          <a:p>
            <a:pPr algn="just"/>
            <a:r>
              <a:rPr lang="en-US" sz="2000" b="1" dirty="0">
                <a:solidFill>
                  <a:srgbClr val="FF0066"/>
                </a:solidFill>
              </a:rPr>
              <a:t>First Conv Layer</a:t>
            </a:r>
          </a:p>
          <a:p>
            <a:pPr marL="342900" indent="-342900" algn="just">
              <a:buFont typeface="Arial" panose="020B0604020202020204" pitchFamily="34" charset="0"/>
              <a:buChar char="•"/>
            </a:pPr>
            <a:r>
              <a:rPr lang="en-US" sz="2000" dirty="0" err="1">
                <a:solidFill>
                  <a:srgbClr val="000000"/>
                </a:solidFill>
              </a:rPr>
              <a:t>AlexNet</a:t>
            </a:r>
            <a:r>
              <a:rPr lang="en-US" sz="2000" dirty="0">
                <a:solidFill>
                  <a:srgbClr val="000000"/>
                </a:solidFill>
              </a:rPr>
              <a:t> starts with 224 × 224 × 3 images and uses 96 filters of size 11 × 11 × 3 in the first layer. </a:t>
            </a:r>
          </a:p>
          <a:p>
            <a:pPr marL="342900" indent="-342900" algn="just">
              <a:buFont typeface="Arial" panose="020B0604020202020204" pitchFamily="34" charset="0"/>
              <a:buChar char="•"/>
            </a:pPr>
            <a:r>
              <a:rPr lang="en-US" sz="2000" dirty="0">
                <a:solidFill>
                  <a:srgbClr val="000000"/>
                </a:solidFill>
              </a:rPr>
              <a:t>A stride of 4 is used. </a:t>
            </a:r>
          </a:p>
          <a:p>
            <a:pPr marL="342900" indent="-342900" algn="just">
              <a:buFont typeface="Arial" panose="020B0604020202020204" pitchFamily="34" charset="0"/>
              <a:buChar char="•"/>
            </a:pPr>
            <a:r>
              <a:rPr lang="en-US" sz="2000" dirty="0">
                <a:solidFill>
                  <a:srgbClr val="000000"/>
                </a:solidFill>
              </a:rPr>
              <a:t>This results in a first layer of size 55 × 55 × 96. After</a:t>
            </a:r>
          </a:p>
          <a:p>
            <a:pPr marL="342900" indent="-342900" algn="just">
              <a:buFont typeface="Arial" panose="020B0604020202020204" pitchFamily="34" charset="0"/>
              <a:buChar char="•"/>
            </a:pPr>
            <a:r>
              <a:rPr lang="en-US" sz="2000" dirty="0">
                <a:solidFill>
                  <a:srgbClr val="000000"/>
                </a:solidFill>
              </a:rPr>
              <a:t>the first layer has been computed, a max-pooling layer is used. </a:t>
            </a:r>
          </a:p>
          <a:p>
            <a:pPr marL="342900" indent="-342900" algn="just">
              <a:buFont typeface="Arial" panose="020B0604020202020204" pitchFamily="34" charset="0"/>
              <a:buChar char="•"/>
            </a:pPr>
            <a:r>
              <a:rPr lang="en-US" sz="2000" dirty="0">
                <a:solidFill>
                  <a:srgbClr val="000000"/>
                </a:solidFill>
              </a:rPr>
              <a:t>The </a:t>
            </a:r>
            <a:r>
              <a:rPr lang="en-US" sz="2000" dirty="0" err="1">
                <a:solidFill>
                  <a:srgbClr val="000000"/>
                </a:solidFill>
              </a:rPr>
              <a:t>ReLU</a:t>
            </a:r>
            <a:r>
              <a:rPr lang="en-US" sz="2000" dirty="0">
                <a:solidFill>
                  <a:srgbClr val="000000"/>
                </a:solidFill>
              </a:rPr>
              <a:t> activation function was applied after each convolutional layer, which was followed by response normalization and max-pooling. Although max-pooling has been annotated in the figure, it has not been assigned a block in the architecture. </a:t>
            </a:r>
          </a:p>
        </p:txBody>
      </p:sp>
    </p:spTree>
    <p:extLst>
      <p:ext uri="{BB962C8B-B14F-4D97-AF65-F5344CB8AC3E}">
        <p14:creationId xmlns:p14="http://schemas.microsoft.com/office/powerpoint/2010/main" val="232551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1000"/>
                                        <p:tgtEl>
                                          <p:spTgt spid="394"/>
                                        </p:tgtEl>
                                      </p:cBhvr>
                                    </p:animEffect>
                                  </p:childTnLst>
                                </p:cTn>
                              </p:par>
                              <p:par>
                                <p:cTn id="8" presetID="10" presetClass="entr" presetSubtype="0" fill="hold" nodeType="withEffect">
                                  <p:stCondLst>
                                    <p:cond delay="0"/>
                                  </p:stCondLst>
                                  <p:childTnLst>
                                    <p:set>
                                      <p:cBhvr>
                                        <p:cTn id="9" dur="1" fill="hold">
                                          <p:stCondLst>
                                            <p:cond delay="0"/>
                                          </p:stCondLst>
                                        </p:cTn>
                                        <p:tgtEl>
                                          <p:spTgt spid="395"/>
                                        </p:tgtEl>
                                        <p:attrNameLst>
                                          <p:attrName>style.visibility</p:attrName>
                                        </p:attrNameLst>
                                      </p:cBhvr>
                                      <p:to>
                                        <p:strVal val="visible"/>
                                      </p:to>
                                    </p:set>
                                    <p:animEffect transition="in" filter="fade">
                                      <p:cBhvr>
                                        <p:cTn id="10" dur="1000"/>
                                        <p:tgtEl>
                                          <p:spTgt spid="395"/>
                                        </p:tgtEl>
                                      </p:cBhvr>
                                    </p:animEffect>
                                  </p:childTnLst>
                                </p:cTn>
                              </p:par>
                              <p:par>
                                <p:cTn id="11" presetID="10" presetClass="entr" presetSubtype="0" fill="hold" nodeType="withEffect">
                                  <p:stCondLst>
                                    <p:cond delay="0"/>
                                  </p:stCondLst>
                                  <p:childTnLst>
                                    <p:set>
                                      <p:cBhvr>
                                        <p:cTn id="12" dur="1" fill="hold">
                                          <p:stCondLst>
                                            <p:cond delay="0"/>
                                          </p:stCondLst>
                                        </p:cTn>
                                        <p:tgtEl>
                                          <p:spTgt spid="396"/>
                                        </p:tgtEl>
                                        <p:attrNameLst>
                                          <p:attrName>style.visibility</p:attrName>
                                        </p:attrNameLst>
                                      </p:cBhvr>
                                      <p:to>
                                        <p:strVal val="visible"/>
                                      </p:to>
                                    </p:set>
                                    <p:animEffect transition="in" filter="fade">
                                      <p:cBhvr>
                                        <p:cTn id="13" dur="1000"/>
                                        <p:tgtEl>
                                          <p:spTgt spid="39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3"/>
                                        </p:tgtEl>
                                        <p:attrNameLst>
                                          <p:attrName>style.visibility</p:attrName>
                                        </p:attrNameLst>
                                      </p:cBhvr>
                                      <p:to>
                                        <p:strVal val="visible"/>
                                      </p:to>
                                    </p:set>
                                    <p:animEffect transition="in" filter="fade">
                                      <p:cBhvr>
                                        <p:cTn id="18" dur="1000"/>
                                        <p:tgtEl>
                                          <p:spTgt spid="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7"/>
                                        </p:tgtEl>
                                        <p:attrNameLst>
                                          <p:attrName>style.visibility</p:attrName>
                                        </p:attrNameLst>
                                      </p:cBhvr>
                                      <p:to>
                                        <p:strVal val="visible"/>
                                      </p:to>
                                    </p:set>
                                    <p:animEffect transition="in" filter="fade">
                                      <p:cBhvr>
                                        <p:cTn id="23" dur="1000"/>
                                        <p:tgtEl>
                                          <p:spTgt spid="39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98"/>
                                        </p:tgtEl>
                                        <p:attrNameLst>
                                          <p:attrName>style.visibility</p:attrName>
                                        </p:attrNameLst>
                                      </p:cBhvr>
                                      <p:to>
                                        <p:strVal val="visible"/>
                                      </p:to>
                                    </p:set>
                                    <p:animEffect transition="in" filter="fade">
                                      <p:cBhvr>
                                        <p:cTn id="28"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10680984-58DA-4B57-BE14-4BAFC6299C17}"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DB4B47AC-EF93-4598-8D66-451188708819}" type="slidenum">
              <a:rPr lang="en-US"/>
              <a:pPr/>
              <a:t>6</a:t>
            </a:fld>
            <a:endParaRPr lang="en-US"/>
          </a:p>
        </p:txBody>
      </p:sp>
      <p:sp>
        <p:nvSpPr>
          <p:cNvPr id="8196" name="Rectangle 3"/>
          <p:cNvSpPr>
            <a:spLocks noChangeArrowheads="1"/>
          </p:cNvSpPr>
          <p:nvPr/>
        </p:nvSpPr>
        <p:spPr bwMode="auto">
          <a:xfrm>
            <a:off x="471488" y="422275"/>
            <a:ext cx="5264150" cy="461963"/>
          </a:xfrm>
          <a:prstGeom prst="rect">
            <a:avLst/>
          </a:prstGeom>
          <a:solidFill>
            <a:schemeClr val="accent6">
              <a:lumMod val="20000"/>
              <a:lumOff val="80000"/>
            </a:schemeClr>
          </a:solidFill>
          <a:ln w="9525">
            <a:solidFill>
              <a:schemeClr val="accent6">
                <a:lumMod val="75000"/>
              </a:schemeClr>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US" altLang="en-US" sz="2400" b="1" dirty="0">
                <a:latin typeface="Bookman Old Style" panose="02050604050505020204" pitchFamily="18" charset="0"/>
                <a:cs typeface="Arial" panose="020B0604020202020204" pitchFamily="34" charset="0"/>
              </a:rPr>
              <a:t>Convolutional Neural Networks </a:t>
            </a:r>
            <a:endParaRPr lang="en-IN" altLang="en-US" sz="2400" b="1" dirty="0">
              <a:latin typeface="Bookman Old Style" panose="02050604050505020204" pitchFamily="18" charset="0"/>
            </a:endParaRPr>
          </a:p>
        </p:txBody>
      </p:sp>
      <p:pic>
        <p:nvPicPr>
          <p:cNvPr id="5125" name="Picture 2" descr="Image result for convolutional neural network"/>
          <p:cNvPicPr>
            <a:picLocks noChangeAspect="1" noChangeArrowheads="1"/>
          </p:cNvPicPr>
          <p:nvPr/>
        </p:nvPicPr>
        <p:blipFill>
          <a:blip r:embed="rId2"/>
          <a:srcRect/>
          <a:stretch>
            <a:fillRect/>
          </a:stretch>
        </p:blipFill>
        <p:spPr bwMode="auto">
          <a:xfrm>
            <a:off x="984250" y="1577975"/>
            <a:ext cx="9269413" cy="4102100"/>
          </a:xfrm>
          <a:prstGeom prst="rect">
            <a:avLst/>
          </a:prstGeom>
          <a:noFill/>
          <a:ln w="9525">
            <a:solidFill>
              <a:schemeClr val="accent6">
                <a:lumMod val="75000"/>
              </a:schemeClr>
            </a:solid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3"/>
          <p:cNvPicPr preferRelativeResize="0"/>
          <p:nvPr/>
        </p:nvPicPr>
        <p:blipFill rotWithShape="1">
          <a:blip r:embed="rId3">
            <a:alphaModFix/>
          </a:blip>
          <a:srcRect l="10782" t="39591" r="68054" b="-1030"/>
          <a:stretch/>
        </p:blipFill>
        <p:spPr>
          <a:xfrm>
            <a:off x="9448799" y="450067"/>
            <a:ext cx="2387601" cy="6063480"/>
          </a:xfrm>
          <a:prstGeom prst="rect">
            <a:avLst/>
          </a:prstGeom>
          <a:noFill/>
          <a:ln>
            <a:noFill/>
          </a:ln>
        </p:spPr>
      </p:pic>
      <p:sp>
        <p:nvSpPr>
          <p:cNvPr id="394" name="Google Shape;394;p33"/>
          <p:cNvSpPr txBox="1"/>
          <p:nvPr/>
        </p:nvSpPr>
        <p:spPr>
          <a:xfrm>
            <a:off x="3058717" y="491067"/>
            <a:ext cx="5918000"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AlexNet</a:t>
            </a:r>
            <a:endParaRPr sz="2400" dirty="0">
              <a:solidFill>
                <a:schemeClr val="dk1"/>
              </a:solidFill>
            </a:endParaRPr>
          </a:p>
        </p:txBody>
      </p:sp>
      <p:sp>
        <p:nvSpPr>
          <p:cNvPr id="395"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 name="Google Shape;397;p33"/>
          <p:cNvSpPr txBox="1"/>
          <p:nvPr/>
        </p:nvSpPr>
        <p:spPr>
          <a:xfrm>
            <a:off x="396800" y="1319172"/>
            <a:ext cx="6314896" cy="994260"/>
          </a:xfrm>
          <a:prstGeom prst="rect">
            <a:avLst/>
          </a:prstGeom>
          <a:noFill/>
          <a:ln>
            <a:noFill/>
          </a:ln>
        </p:spPr>
        <p:txBody>
          <a:bodyPr spcFirstLastPara="1" wrap="square" lIns="121900" tIns="121900" rIns="121900" bIns="121900" anchor="t" anchorCtr="0">
            <a:noAutofit/>
          </a:bodyPr>
          <a:lstStyle/>
          <a:p>
            <a:pPr marL="609585" indent="-457189">
              <a:buSzPts val="1800"/>
              <a:buFont typeface="EB Garamond"/>
              <a:buChar char="●"/>
            </a:pPr>
            <a:r>
              <a:rPr lang="en" sz="2000" dirty="0">
                <a:ea typeface="EB Garamond"/>
                <a:cs typeface="EB Garamond"/>
                <a:sym typeface="EB Garamond"/>
              </a:rPr>
              <a:t>Convolution filter sizes: </a:t>
            </a:r>
            <a:endParaRPr sz="2000" dirty="0">
              <a:ea typeface="EB Garamond"/>
              <a:cs typeface="EB Garamond"/>
              <a:sym typeface="EB Garamond"/>
            </a:endParaRPr>
          </a:p>
          <a:p>
            <a:pPr marL="1219170" lvl="1" indent="-457189">
              <a:buSzPts val="1800"/>
              <a:buFont typeface="EB Garamond"/>
              <a:buChar char="○"/>
            </a:pPr>
            <a:r>
              <a:rPr lang="en" sz="2000" dirty="0">
                <a:ea typeface="EB Garamond"/>
                <a:cs typeface="EB Garamond"/>
                <a:sym typeface="EB Garamond"/>
              </a:rPr>
              <a:t>Alexnet     : 11x11 , 3x3 , 5x5</a:t>
            </a:r>
            <a:endParaRPr sz="2000" dirty="0">
              <a:ea typeface="EB Garamond"/>
              <a:cs typeface="EB Garamond"/>
              <a:sym typeface="EB Garamond"/>
            </a:endParaRPr>
          </a:p>
        </p:txBody>
      </p:sp>
      <p:sp>
        <p:nvSpPr>
          <p:cNvPr id="398" name="Google Shape;398;p33"/>
          <p:cNvSpPr txBox="1"/>
          <p:nvPr/>
        </p:nvSpPr>
        <p:spPr>
          <a:xfrm>
            <a:off x="396800" y="2244439"/>
            <a:ext cx="5005200" cy="1074833"/>
          </a:xfrm>
          <a:prstGeom prst="rect">
            <a:avLst/>
          </a:prstGeom>
          <a:noFill/>
          <a:ln>
            <a:noFill/>
          </a:ln>
        </p:spPr>
        <p:txBody>
          <a:bodyPr spcFirstLastPara="1" wrap="square" lIns="121900" tIns="121900" rIns="121900" bIns="121900" anchor="t" anchorCtr="0">
            <a:noAutofit/>
          </a:bodyPr>
          <a:lstStyle/>
          <a:p>
            <a:pPr marL="609585" indent="-457189">
              <a:buClr>
                <a:schemeClr val="dk1"/>
              </a:buClr>
              <a:buSzPts val="1800"/>
              <a:buFont typeface="EB Garamond"/>
              <a:buChar char="●"/>
            </a:pPr>
            <a:r>
              <a:rPr lang="en" sz="2000" dirty="0">
                <a:solidFill>
                  <a:schemeClr val="dk1"/>
                </a:solidFill>
                <a:ea typeface="EB Garamond"/>
                <a:cs typeface="EB Garamond"/>
                <a:sym typeface="EB Garamond"/>
              </a:rPr>
              <a:t>How deep networks:</a:t>
            </a:r>
            <a:endParaRPr sz="2000" dirty="0">
              <a:solidFill>
                <a:schemeClr val="dk1"/>
              </a:solidFill>
              <a:ea typeface="EB Garamond"/>
              <a:cs typeface="EB Garamond"/>
              <a:sym typeface="EB Garamond"/>
            </a:endParaRPr>
          </a:p>
          <a:p>
            <a:pPr marL="1219170" lvl="1" indent="-457189">
              <a:buClr>
                <a:schemeClr val="dk1"/>
              </a:buClr>
              <a:buSzPts val="1800"/>
              <a:buFont typeface="EB Garamond"/>
              <a:buChar char="○"/>
            </a:pPr>
            <a:r>
              <a:rPr lang="en" sz="2000" dirty="0">
                <a:solidFill>
                  <a:schemeClr val="dk1"/>
                </a:solidFill>
                <a:ea typeface="EB Garamond"/>
                <a:cs typeface="EB Garamond"/>
                <a:sym typeface="EB Garamond"/>
              </a:rPr>
              <a:t>AlexNet   : 7 Layer </a:t>
            </a:r>
            <a:endParaRPr sz="2000" dirty="0">
              <a:solidFill>
                <a:schemeClr val="dk1"/>
              </a:solidFill>
              <a:ea typeface="EB Garamond"/>
              <a:cs typeface="EB Garamond"/>
              <a:sym typeface="EB Garamond"/>
            </a:endParaRPr>
          </a:p>
        </p:txBody>
      </p:sp>
      <p:sp>
        <p:nvSpPr>
          <p:cNvPr id="2" name="Rectangle 1"/>
          <p:cNvSpPr/>
          <p:nvPr/>
        </p:nvSpPr>
        <p:spPr>
          <a:xfrm>
            <a:off x="578919" y="3188774"/>
            <a:ext cx="8036761" cy="2862322"/>
          </a:xfrm>
          <a:prstGeom prst="rect">
            <a:avLst/>
          </a:prstGeom>
        </p:spPr>
        <p:txBody>
          <a:bodyPr wrap="square">
            <a:spAutoFit/>
          </a:bodyPr>
          <a:lstStyle/>
          <a:p>
            <a:pPr algn="just"/>
            <a:r>
              <a:rPr lang="en-US" sz="2000" b="1" dirty="0">
                <a:solidFill>
                  <a:srgbClr val="FF0066"/>
                </a:solidFill>
              </a:rPr>
              <a:t>Second Conv Layer</a:t>
            </a:r>
          </a:p>
          <a:p>
            <a:pPr marL="342900" indent="-342900" algn="just">
              <a:buFont typeface="Arial" panose="020B0604020202020204" pitchFamily="34" charset="0"/>
              <a:buChar char="•"/>
            </a:pPr>
            <a:r>
              <a:rPr lang="en-US" sz="2000" dirty="0">
                <a:solidFill>
                  <a:srgbClr val="000000"/>
                </a:solidFill>
              </a:rPr>
              <a:t>The second convolutional layer uses the response-normalized and pooled output of the first convolutional layer and filters it with </a:t>
            </a:r>
            <a:r>
              <a:rPr lang="en-US" sz="2000" dirty="0">
                <a:solidFill>
                  <a:srgbClr val="FF0066"/>
                </a:solidFill>
              </a:rPr>
              <a:t>256</a:t>
            </a:r>
            <a:r>
              <a:rPr lang="en-US" sz="2000" dirty="0">
                <a:solidFill>
                  <a:srgbClr val="000000"/>
                </a:solidFill>
              </a:rPr>
              <a:t> filters of size </a:t>
            </a:r>
            <a:r>
              <a:rPr lang="en-US" sz="2000" dirty="0">
                <a:solidFill>
                  <a:srgbClr val="FF0066"/>
                </a:solidFill>
              </a:rPr>
              <a:t>5 × 5 × </a:t>
            </a:r>
            <a:r>
              <a:rPr lang="en-US" sz="2000" dirty="0">
                <a:solidFill>
                  <a:srgbClr val="0000FF"/>
                </a:solidFill>
              </a:rPr>
              <a:t>96</a:t>
            </a:r>
            <a:r>
              <a:rPr lang="en-US" sz="2000" dirty="0">
                <a:solidFill>
                  <a:srgbClr val="000000"/>
                </a:solidFill>
              </a:rPr>
              <a:t>.</a:t>
            </a:r>
          </a:p>
          <a:p>
            <a:pPr algn="just"/>
            <a:r>
              <a:rPr lang="en-US" sz="2000" b="1" dirty="0">
                <a:solidFill>
                  <a:srgbClr val="FF0066"/>
                </a:solidFill>
              </a:rPr>
              <a:t>Third, Fourth, and Fifth Conv Layers</a:t>
            </a:r>
            <a:endParaRPr lang="en-US" sz="2000" dirty="0">
              <a:solidFill>
                <a:srgbClr val="000000"/>
              </a:solidFill>
            </a:endParaRPr>
          </a:p>
          <a:p>
            <a:pPr marL="342900" indent="-342900">
              <a:buFont typeface="Arial" panose="020B0604020202020204" pitchFamily="34" charset="0"/>
              <a:buChar char="•"/>
            </a:pPr>
            <a:r>
              <a:rPr lang="en-US" sz="2000" dirty="0"/>
              <a:t>The sizes of the filters of the third, fourth, and fifth convolutional layers are 3 </a:t>
            </a:r>
            <a:r>
              <a:rPr lang="en-US" sz="2000" i="1" dirty="0"/>
              <a:t>× </a:t>
            </a:r>
            <a:r>
              <a:rPr lang="en-US" sz="2000" dirty="0"/>
              <a:t>3 </a:t>
            </a:r>
            <a:r>
              <a:rPr lang="en-US" sz="2000" i="1" dirty="0"/>
              <a:t>× </a:t>
            </a:r>
            <a:r>
              <a:rPr lang="en-US" sz="2000" dirty="0"/>
              <a:t>256 (with 384 filters), 3 </a:t>
            </a:r>
            <a:r>
              <a:rPr lang="en-US" sz="2000" i="1" dirty="0"/>
              <a:t>× </a:t>
            </a:r>
            <a:r>
              <a:rPr lang="en-US" sz="2000" dirty="0"/>
              <a:t>3 </a:t>
            </a:r>
            <a:r>
              <a:rPr lang="en-US" sz="2000" i="1" dirty="0"/>
              <a:t>× </a:t>
            </a:r>
            <a:r>
              <a:rPr lang="en-US" sz="2000" dirty="0"/>
              <a:t>384 (with 384 filters), and 3 </a:t>
            </a:r>
            <a:r>
              <a:rPr lang="en-US" sz="2000" i="1" dirty="0"/>
              <a:t>× </a:t>
            </a:r>
            <a:r>
              <a:rPr lang="en-US" sz="2000" dirty="0"/>
              <a:t>3 </a:t>
            </a:r>
            <a:r>
              <a:rPr lang="en-US" sz="2000" i="1" dirty="0"/>
              <a:t>× </a:t>
            </a:r>
            <a:r>
              <a:rPr lang="en-US" sz="2000" dirty="0"/>
              <a:t>384 (with 256 filters).</a:t>
            </a:r>
            <a:endParaRPr lang="en-US" sz="2000" dirty="0">
              <a:solidFill>
                <a:srgbClr val="000000"/>
              </a:solidFill>
            </a:endParaRPr>
          </a:p>
          <a:p>
            <a:pPr algn="just"/>
            <a:endParaRPr lang="en-US" sz="2000" dirty="0">
              <a:solidFill>
                <a:srgbClr val="000000"/>
              </a:solidFill>
            </a:endParaRPr>
          </a:p>
        </p:txBody>
      </p:sp>
      <p:sp>
        <p:nvSpPr>
          <p:cNvPr id="3" name="Rectangle 2"/>
          <p:cNvSpPr/>
          <p:nvPr/>
        </p:nvSpPr>
        <p:spPr>
          <a:xfrm>
            <a:off x="680832" y="5895017"/>
            <a:ext cx="8554496" cy="646331"/>
          </a:xfrm>
          <a:prstGeom prst="rect">
            <a:avLst/>
          </a:prstGeom>
          <a:ln w="19050">
            <a:solidFill>
              <a:srgbClr val="0097A7"/>
            </a:solidFill>
          </a:ln>
        </p:spPr>
        <p:txBody>
          <a:bodyPr wrap="square">
            <a:spAutoFit/>
          </a:bodyPr>
          <a:lstStyle/>
          <a:p>
            <a:pPr algn="ctr"/>
            <a:r>
              <a:rPr lang="en-IN" dirty="0">
                <a:latin typeface="XvhwxgNbnxbtMtnwxnCMR10"/>
              </a:rPr>
              <a:t>No intervening </a:t>
            </a:r>
            <a:r>
              <a:rPr lang="en-US" dirty="0">
                <a:latin typeface="XvhwxgNbnxbtMtnwxnCMR10"/>
              </a:rPr>
              <a:t>pooling or normalization layers are present in the third, fourth, or fifth convolutional layers.</a:t>
            </a:r>
            <a:endParaRPr lang="en-IN" dirty="0"/>
          </a:p>
        </p:txBody>
      </p:sp>
    </p:spTree>
    <p:extLst>
      <p:ext uri="{BB962C8B-B14F-4D97-AF65-F5344CB8AC3E}">
        <p14:creationId xmlns:p14="http://schemas.microsoft.com/office/powerpoint/2010/main" val="261007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1000"/>
                                        <p:tgtEl>
                                          <p:spTgt spid="394"/>
                                        </p:tgtEl>
                                      </p:cBhvr>
                                    </p:animEffect>
                                  </p:childTnLst>
                                </p:cTn>
                              </p:par>
                              <p:par>
                                <p:cTn id="8" presetID="10" presetClass="entr" presetSubtype="0" fill="hold" nodeType="withEffect">
                                  <p:stCondLst>
                                    <p:cond delay="0"/>
                                  </p:stCondLst>
                                  <p:childTnLst>
                                    <p:set>
                                      <p:cBhvr>
                                        <p:cTn id="9" dur="1" fill="hold">
                                          <p:stCondLst>
                                            <p:cond delay="0"/>
                                          </p:stCondLst>
                                        </p:cTn>
                                        <p:tgtEl>
                                          <p:spTgt spid="395"/>
                                        </p:tgtEl>
                                        <p:attrNameLst>
                                          <p:attrName>style.visibility</p:attrName>
                                        </p:attrNameLst>
                                      </p:cBhvr>
                                      <p:to>
                                        <p:strVal val="visible"/>
                                      </p:to>
                                    </p:set>
                                    <p:animEffect transition="in" filter="fade">
                                      <p:cBhvr>
                                        <p:cTn id="10" dur="1000"/>
                                        <p:tgtEl>
                                          <p:spTgt spid="395"/>
                                        </p:tgtEl>
                                      </p:cBhvr>
                                    </p:animEffect>
                                  </p:childTnLst>
                                </p:cTn>
                              </p:par>
                              <p:par>
                                <p:cTn id="11" presetID="10" presetClass="entr" presetSubtype="0" fill="hold" nodeType="withEffect">
                                  <p:stCondLst>
                                    <p:cond delay="0"/>
                                  </p:stCondLst>
                                  <p:childTnLst>
                                    <p:set>
                                      <p:cBhvr>
                                        <p:cTn id="12" dur="1" fill="hold">
                                          <p:stCondLst>
                                            <p:cond delay="0"/>
                                          </p:stCondLst>
                                        </p:cTn>
                                        <p:tgtEl>
                                          <p:spTgt spid="396"/>
                                        </p:tgtEl>
                                        <p:attrNameLst>
                                          <p:attrName>style.visibility</p:attrName>
                                        </p:attrNameLst>
                                      </p:cBhvr>
                                      <p:to>
                                        <p:strVal val="visible"/>
                                      </p:to>
                                    </p:set>
                                    <p:animEffect transition="in" filter="fade">
                                      <p:cBhvr>
                                        <p:cTn id="13" dur="1000"/>
                                        <p:tgtEl>
                                          <p:spTgt spid="39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3"/>
                                        </p:tgtEl>
                                        <p:attrNameLst>
                                          <p:attrName>style.visibility</p:attrName>
                                        </p:attrNameLst>
                                      </p:cBhvr>
                                      <p:to>
                                        <p:strVal val="visible"/>
                                      </p:to>
                                    </p:set>
                                    <p:animEffect transition="in" filter="fade">
                                      <p:cBhvr>
                                        <p:cTn id="18" dur="1000"/>
                                        <p:tgtEl>
                                          <p:spTgt spid="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7"/>
                                        </p:tgtEl>
                                        <p:attrNameLst>
                                          <p:attrName>style.visibility</p:attrName>
                                        </p:attrNameLst>
                                      </p:cBhvr>
                                      <p:to>
                                        <p:strVal val="visible"/>
                                      </p:to>
                                    </p:set>
                                    <p:animEffect transition="in" filter="fade">
                                      <p:cBhvr>
                                        <p:cTn id="23" dur="1000"/>
                                        <p:tgtEl>
                                          <p:spTgt spid="39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98"/>
                                        </p:tgtEl>
                                        <p:attrNameLst>
                                          <p:attrName>style.visibility</p:attrName>
                                        </p:attrNameLst>
                                      </p:cBhvr>
                                      <p:to>
                                        <p:strVal val="visible"/>
                                      </p:to>
                                    </p:set>
                                    <p:animEffect transition="in" filter="fade">
                                      <p:cBhvr>
                                        <p:cTn id="28"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3"/>
          <p:cNvPicPr preferRelativeResize="0"/>
          <p:nvPr/>
        </p:nvPicPr>
        <p:blipFill rotWithShape="1">
          <a:blip r:embed="rId3">
            <a:alphaModFix/>
          </a:blip>
          <a:srcRect l="10782" t="39591" r="68054" b="-1030"/>
          <a:stretch/>
        </p:blipFill>
        <p:spPr>
          <a:xfrm>
            <a:off x="9448799" y="450067"/>
            <a:ext cx="2387601" cy="6063480"/>
          </a:xfrm>
          <a:prstGeom prst="rect">
            <a:avLst/>
          </a:prstGeom>
          <a:noFill/>
          <a:ln>
            <a:noFill/>
          </a:ln>
        </p:spPr>
      </p:pic>
      <p:sp>
        <p:nvSpPr>
          <p:cNvPr id="394" name="Google Shape;394;p33"/>
          <p:cNvSpPr txBox="1"/>
          <p:nvPr/>
        </p:nvSpPr>
        <p:spPr>
          <a:xfrm>
            <a:off x="3058717" y="491067"/>
            <a:ext cx="5918000"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AlexNet</a:t>
            </a:r>
            <a:endParaRPr sz="2400" dirty="0">
              <a:solidFill>
                <a:schemeClr val="dk1"/>
              </a:solidFill>
            </a:endParaRPr>
          </a:p>
        </p:txBody>
      </p:sp>
      <p:sp>
        <p:nvSpPr>
          <p:cNvPr id="395"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 name="Google Shape;397;p33"/>
          <p:cNvSpPr txBox="1"/>
          <p:nvPr/>
        </p:nvSpPr>
        <p:spPr>
          <a:xfrm>
            <a:off x="396800" y="1319172"/>
            <a:ext cx="6314896" cy="994260"/>
          </a:xfrm>
          <a:prstGeom prst="rect">
            <a:avLst/>
          </a:prstGeom>
          <a:noFill/>
          <a:ln>
            <a:noFill/>
          </a:ln>
        </p:spPr>
        <p:txBody>
          <a:bodyPr spcFirstLastPara="1" wrap="square" lIns="121900" tIns="121900" rIns="121900" bIns="121900" anchor="t" anchorCtr="0">
            <a:noAutofit/>
          </a:bodyPr>
          <a:lstStyle/>
          <a:p>
            <a:pPr marL="609585" indent="-457189">
              <a:buSzPts val="1800"/>
              <a:buFont typeface="EB Garamond"/>
              <a:buChar char="●"/>
            </a:pPr>
            <a:r>
              <a:rPr lang="en" sz="2000" dirty="0">
                <a:ea typeface="EB Garamond"/>
                <a:cs typeface="EB Garamond"/>
                <a:sym typeface="EB Garamond"/>
              </a:rPr>
              <a:t>Convolution filter sizes: </a:t>
            </a:r>
            <a:endParaRPr sz="2000" dirty="0">
              <a:ea typeface="EB Garamond"/>
              <a:cs typeface="EB Garamond"/>
              <a:sym typeface="EB Garamond"/>
            </a:endParaRPr>
          </a:p>
          <a:p>
            <a:pPr marL="1219170" lvl="1" indent="-457189">
              <a:buSzPts val="1800"/>
              <a:buFont typeface="EB Garamond"/>
              <a:buChar char="○"/>
            </a:pPr>
            <a:r>
              <a:rPr lang="en" sz="2000" dirty="0">
                <a:ea typeface="EB Garamond"/>
                <a:cs typeface="EB Garamond"/>
                <a:sym typeface="EB Garamond"/>
              </a:rPr>
              <a:t>Alexnet     : 11x11 , 3x3 , 5x5</a:t>
            </a:r>
            <a:endParaRPr sz="2000" dirty="0">
              <a:ea typeface="EB Garamond"/>
              <a:cs typeface="EB Garamond"/>
              <a:sym typeface="EB Garamond"/>
            </a:endParaRPr>
          </a:p>
        </p:txBody>
      </p:sp>
      <p:sp>
        <p:nvSpPr>
          <p:cNvPr id="398" name="Google Shape;398;p33"/>
          <p:cNvSpPr txBox="1"/>
          <p:nvPr/>
        </p:nvSpPr>
        <p:spPr>
          <a:xfrm>
            <a:off x="396800" y="2244439"/>
            <a:ext cx="5005200" cy="1074833"/>
          </a:xfrm>
          <a:prstGeom prst="rect">
            <a:avLst/>
          </a:prstGeom>
          <a:noFill/>
          <a:ln>
            <a:noFill/>
          </a:ln>
        </p:spPr>
        <p:txBody>
          <a:bodyPr spcFirstLastPara="1" wrap="square" lIns="121900" tIns="121900" rIns="121900" bIns="121900" anchor="t" anchorCtr="0">
            <a:noAutofit/>
          </a:bodyPr>
          <a:lstStyle/>
          <a:p>
            <a:pPr marL="609585" indent="-457189">
              <a:buClr>
                <a:schemeClr val="dk1"/>
              </a:buClr>
              <a:buSzPts val="1800"/>
              <a:buFont typeface="EB Garamond"/>
              <a:buChar char="●"/>
            </a:pPr>
            <a:r>
              <a:rPr lang="en" sz="2000" dirty="0">
                <a:solidFill>
                  <a:schemeClr val="dk1"/>
                </a:solidFill>
                <a:ea typeface="EB Garamond"/>
                <a:cs typeface="EB Garamond"/>
                <a:sym typeface="EB Garamond"/>
              </a:rPr>
              <a:t>How deep networks:</a:t>
            </a:r>
            <a:endParaRPr sz="2000" dirty="0">
              <a:solidFill>
                <a:schemeClr val="dk1"/>
              </a:solidFill>
              <a:ea typeface="EB Garamond"/>
              <a:cs typeface="EB Garamond"/>
              <a:sym typeface="EB Garamond"/>
            </a:endParaRPr>
          </a:p>
          <a:p>
            <a:pPr marL="1219170" lvl="1" indent="-457189">
              <a:buClr>
                <a:schemeClr val="dk1"/>
              </a:buClr>
              <a:buSzPts val="1800"/>
              <a:buFont typeface="EB Garamond"/>
              <a:buChar char="○"/>
            </a:pPr>
            <a:r>
              <a:rPr lang="en" sz="2000" dirty="0">
                <a:solidFill>
                  <a:schemeClr val="dk1"/>
                </a:solidFill>
                <a:ea typeface="EB Garamond"/>
                <a:cs typeface="EB Garamond"/>
                <a:sym typeface="EB Garamond"/>
              </a:rPr>
              <a:t>AlexNet   : 7 Layer </a:t>
            </a:r>
            <a:endParaRPr sz="2000" dirty="0">
              <a:solidFill>
                <a:schemeClr val="dk1"/>
              </a:solidFill>
              <a:ea typeface="EB Garamond"/>
              <a:cs typeface="EB Garamond"/>
              <a:sym typeface="EB Garamond"/>
            </a:endParaRPr>
          </a:p>
        </p:txBody>
      </p:sp>
      <p:sp>
        <p:nvSpPr>
          <p:cNvPr id="2" name="Rectangle 1"/>
          <p:cNvSpPr/>
          <p:nvPr/>
        </p:nvSpPr>
        <p:spPr>
          <a:xfrm>
            <a:off x="578919" y="3188774"/>
            <a:ext cx="8036761" cy="1015663"/>
          </a:xfrm>
          <a:prstGeom prst="rect">
            <a:avLst/>
          </a:prstGeom>
        </p:spPr>
        <p:txBody>
          <a:bodyPr wrap="square">
            <a:spAutoFit/>
          </a:bodyPr>
          <a:lstStyle/>
          <a:p>
            <a:pPr algn="just"/>
            <a:r>
              <a:rPr lang="en-US" sz="2000" b="1" dirty="0">
                <a:solidFill>
                  <a:srgbClr val="FF0066"/>
                </a:solidFill>
              </a:rPr>
              <a:t>Pooling</a:t>
            </a:r>
          </a:p>
          <a:p>
            <a:r>
              <a:rPr lang="en-IN" sz="2000" dirty="0"/>
              <a:t>All </a:t>
            </a:r>
            <a:r>
              <a:rPr lang="en-US" sz="2000" dirty="0"/>
              <a:t>max-pooling layers used 3 </a:t>
            </a:r>
            <a:r>
              <a:rPr lang="en-US" sz="2000" i="1" dirty="0"/>
              <a:t>× </a:t>
            </a:r>
            <a:r>
              <a:rPr lang="en-US" sz="2000" dirty="0"/>
              <a:t>3 filters at stride 2. Therefore, there was some overlap among </a:t>
            </a:r>
            <a:r>
              <a:rPr lang="en-IN" sz="2000" dirty="0"/>
              <a:t>the pools.</a:t>
            </a:r>
            <a:endParaRPr lang="en-US" sz="2000" dirty="0">
              <a:solidFill>
                <a:srgbClr val="000000"/>
              </a:solidFill>
            </a:endParaRPr>
          </a:p>
        </p:txBody>
      </p:sp>
    </p:spTree>
    <p:extLst>
      <p:ext uri="{BB962C8B-B14F-4D97-AF65-F5344CB8AC3E}">
        <p14:creationId xmlns:p14="http://schemas.microsoft.com/office/powerpoint/2010/main" val="5062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1000"/>
                                        <p:tgtEl>
                                          <p:spTgt spid="394"/>
                                        </p:tgtEl>
                                      </p:cBhvr>
                                    </p:animEffect>
                                  </p:childTnLst>
                                </p:cTn>
                              </p:par>
                              <p:par>
                                <p:cTn id="8" presetID="10" presetClass="entr" presetSubtype="0" fill="hold" nodeType="withEffect">
                                  <p:stCondLst>
                                    <p:cond delay="0"/>
                                  </p:stCondLst>
                                  <p:childTnLst>
                                    <p:set>
                                      <p:cBhvr>
                                        <p:cTn id="9" dur="1" fill="hold">
                                          <p:stCondLst>
                                            <p:cond delay="0"/>
                                          </p:stCondLst>
                                        </p:cTn>
                                        <p:tgtEl>
                                          <p:spTgt spid="395"/>
                                        </p:tgtEl>
                                        <p:attrNameLst>
                                          <p:attrName>style.visibility</p:attrName>
                                        </p:attrNameLst>
                                      </p:cBhvr>
                                      <p:to>
                                        <p:strVal val="visible"/>
                                      </p:to>
                                    </p:set>
                                    <p:animEffect transition="in" filter="fade">
                                      <p:cBhvr>
                                        <p:cTn id="10" dur="1000"/>
                                        <p:tgtEl>
                                          <p:spTgt spid="395"/>
                                        </p:tgtEl>
                                      </p:cBhvr>
                                    </p:animEffect>
                                  </p:childTnLst>
                                </p:cTn>
                              </p:par>
                              <p:par>
                                <p:cTn id="11" presetID="10" presetClass="entr" presetSubtype="0" fill="hold" nodeType="withEffect">
                                  <p:stCondLst>
                                    <p:cond delay="0"/>
                                  </p:stCondLst>
                                  <p:childTnLst>
                                    <p:set>
                                      <p:cBhvr>
                                        <p:cTn id="12" dur="1" fill="hold">
                                          <p:stCondLst>
                                            <p:cond delay="0"/>
                                          </p:stCondLst>
                                        </p:cTn>
                                        <p:tgtEl>
                                          <p:spTgt spid="396"/>
                                        </p:tgtEl>
                                        <p:attrNameLst>
                                          <p:attrName>style.visibility</p:attrName>
                                        </p:attrNameLst>
                                      </p:cBhvr>
                                      <p:to>
                                        <p:strVal val="visible"/>
                                      </p:to>
                                    </p:set>
                                    <p:animEffect transition="in" filter="fade">
                                      <p:cBhvr>
                                        <p:cTn id="13" dur="1000"/>
                                        <p:tgtEl>
                                          <p:spTgt spid="39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3"/>
                                        </p:tgtEl>
                                        <p:attrNameLst>
                                          <p:attrName>style.visibility</p:attrName>
                                        </p:attrNameLst>
                                      </p:cBhvr>
                                      <p:to>
                                        <p:strVal val="visible"/>
                                      </p:to>
                                    </p:set>
                                    <p:animEffect transition="in" filter="fade">
                                      <p:cBhvr>
                                        <p:cTn id="18" dur="1000"/>
                                        <p:tgtEl>
                                          <p:spTgt spid="3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7"/>
                                        </p:tgtEl>
                                        <p:attrNameLst>
                                          <p:attrName>style.visibility</p:attrName>
                                        </p:attrNameLst>
                                      </p:cBhvr>
                                      <p:to>
                                        <p:strVal val="visible"/>
                                      </p:to>
                                    </p:set>
                                    <p:animEffect transition="in" filter="fade">
                                      <p:cBhvr>
                                        <p:cTn id="23" dur="1000"/>
                                        <p:tgtEl>
                                          <p:spTgt spid="39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98"/>
                                        </p:tgtEl>
                                        <p:attrNameLst>
                                          <p:attrName>style.visibility</p:attrName>
                                        </p:attrNameLst>
                                      </p:cBhvr>
                                      <p:to>
                                        <p:strVal val="visible"/>
                                      </p:to>
                                    </p:set>
                                    <p:animEffect transition="in" filter="fade">
                                      <p:cBhvr>
                                        <p:cTn id="28"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4"/>
          <p:cNvSpPr/>
          <p:nvPr/>
        </p:nvSpPr>
        <p:spPr>
          <a:xfrm>
            <a:off x="5776729" y="5290563"/>
            <a:ext cx="3658000" cy="6220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 name="Google Shape;404;p34"/>
          <p:cNvSpPr/>
          <p:nvPr/>
        </p:nvSpPr>
        <p:spPr>
          <a:xfrm>
            <a:off x="2525081" y="4102939"/>
            <a:ext cx="6928000" cy="6220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5" name="Google Shape;405;p34"/>
          <p:cNvSpPr/>
          <p:nvPr/>
        </p:nvSpPr>
        <p:spPr>
          <a:xfrm>
            <a:off x="2525081" y="3125627"/>
            <a:ext cx="6928000" cy="6220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406" name="Google Shape;406;p34"/>
          <p:cNvGraphicFramePr/>
          <p:nvPr>
            <p:extLst/>
          </p:nvPr>
        </p:nvGraphicFramePr>
        <p:xfrm>
          <a:off x="2427718" y="1545551"/>
          <a:ext cx="7025300" cy="4998440"/>
        </p:xfrm>
        <a:graphic>
          <a:graphicData uri="http://schemas.openxmlformats.org/drawingml/2006/table">
            <a:tbl>
              <a:tblPr>
                <a:noFill/>
              </a:tblPr>
              <a:tblGrid>
                <a:gridCol w="3340000">
                  <a:extLst>
                    <a:ext uri="{9D8B030D-6E8A-4147-A177-3AD203B41FA5}">
                      <a16:colId xmlns:a16="http://schemas.microsoft.com/office/drawing/2014/main" xmlns="" val="20000"/>
                    </a:ext>
                  </a:extLst>
                </a:gridCol>
                <a:gridCol w="1784367">
                  <a:extLst>
                    <a:ext uri="{9D8B030D-6E8A-4147-A177-3AD203B41FA5}">
                      <a16:colId xmlns:a16="http://schemas.microsoft.com/office/drawing/2014/main" xmlns="" val="20001"/>
                    </a:ext>
                  </a:extLst>
                </a:gridCol>
                <a:gridCol w="1900933">
                  <a:extLst>
                    <a:ext uri="{9D8B030D-6E8A-4147-A177-3AD203B41FA5}">
                      <a16:colId xmlns:a16="http://schemas.microsoft.com/office/drawing/2014/main" xmlns="" val="20002"/>
                    </a:ext>
                  </a:extLst>
                </a:gridCol>
              </a:tblGrid>
              <a:tr h="609560">
                <a:tc>
                  <a:txBody>
                    <a:bodyPr/>
                    <a:lstStyle/>
                    <a:p>
                      <a:pPr marL="0" lvl="0" indent="0" algn="l" rtl="0">
                        <a:spcBef>
                          <a:spcPts val="0"/>
                        </a:spcBef>
                        <a:spcAft>
                          <a:spcPts val="0"/>
                        </a:spcAft>
                        <a:buNone/>
                      </a:pPr>
                      <a:endParaRPr sz="2000" dirty="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a:latin typeface="EB Garamond"/>
                          <a:ea typeface="EB Garamond"/>
                          <a:cs typeface="EB Garamond"/>
                          <a:sym typeface="EB Garamond"/>
                        </a:rPr>
                        <a:t>AlexNet</a:t>
                      </a:r>
                      <a:endParaRPr sz="200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a:latin typeface="EB Garamond"/>
                          <a:ea typeface="EB Garamond"/>
                          <a:cs typeface="EB Garamond"/>
                          <a:sym typeface="EB Garamond"/>
                        </a:rPr>
                        <a:t>VGG-16</a:t>
                      </a:r>
                      <a:endParaRPr sz="2000">
                        <a:latin typeface="EB Garamond"/>
                        <a:ea typeface="EB Garamond"/>
                        <a:cs typeface="EB Garamond"/>
                        <a:sym typeface="EB Garamond"/>
                      </a:endParaRPr>
                    </a:p>
                  </a:txBody>
                  <a:tcPr marL="121900" marR="121900" marT="121900" marB="121900"/>
                </a:tc>
                <a:extLst>
                  <a:ext uri="{0D108BD9-81ED-4DB2-BD59-A6C34878D82A}">
                    <a16:rowId xmlns:a16="http://schemas.microsoft.com/office/drawing/2014/main" xmlns="" val="10000"/>
                  </a:ext>
                </a:extLst>
              </a:tr>
              <a:tr h="975320">
                <a:tc>
                  <a:txBody>
                    <a:bodyPr/>
                    <a:lstStyle/>
                    <a:p>
                      <a:pPr marL="0" lvl="0" indent="0" algn="l" rtl="0">
                        <a:spcBef>
                          <a:spcPts val="0"/>
                        </a:spcBef>
                        <a:spcAft>
                          <a:spcPts val="0"/>
                        </a:spcAft>
                        <a:buNone/>
                      </a:pPr>
                      <a:r>
                        <a:rPr lang="en" sz="2000">
                          <a:latin typeface="EB Garamond"/>
                          <a:ea typeface="EB Garamond"/>
                          <a:cs typeface="EB Garamond"/>
                          <a:sym typeface="EB Garamond"/>
                        </a:rPr>
                        <a:t># of Convolution Layers</a:t>
                      </a:r>
                      <a:endParaRPr sz="200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a:latin typeface="EB Garamond"/>
                          <a:ea typeface="EB Garamond"/>
                          <a:cs typeface="EB Garamond"/>
                          <a:sym typeface="EB Garamond"/>
                        </a:rPr>
                        <a:t>5</a:t>
                      </a:r>
                      <a:endParaRPr sz="200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a:latin typeface="EB Garamond"/>
                          <a:ea typeface="EB Garamond"/>
                          <a:cs typeface="EB Garamond"/>
                          <a:sym typeface="EB Garamond"/>
                        </a:rPr>
                        <a:t>13</a:t>
                      </a:r>
                      <a:endParaRPr sz="2000">
                        <a:latin typeface="EB Garamond"/>
                        <a:ea typeface="EB Garamond"/>
                        <a:cs typeface="EB Garamond"/>
                        <a:sym typeface="EB Garamond"/>
                      </a:endParaRPr>
                    </a:p>
                  </a:txBody>
                  <a:tcPr marL="121900" marR="121900" marT="121900" marB="121900"/>
                </a:tc>
                <a:extLst>
                  <a:ext uri="{0D108BD9-81ED-4DB2-BD59-A6C34878D82A}">
                    <a16:rowId xmlns:a16="http://schemas.microsoft.com/office/drawing/2014/main" xmlns="" val="10001"/>
                  </a:ext>
                </a:extLst>
              </a:tr>
              <a:tr h="975320">
                <a:tc>
                  <a:txBody>
                    <a:bodyPr/>
                    <a:lstStyle/>
                    <a:p>
                      <a:pPr marL="0" lvl="0" indent="0" algn="l" rtl="0">
                        <a:spcBef>
                          <a:spcPts val="0"/>
                        </a:spcBef>
                        <a:spcAft>
                          <a:spcPts val="0"/>
                        </a:spcAft>
                        <a:buNone/>
                      </a:pPr>
                      <a:r>
                        <a:rPr lang="en" sz="2000">
                          <a:latin typeface="EB Garamond"/>
                          <a:ea typeface="EB Garamond"/>
                          <a:cs typeface="EB Garamond"/>
                          <a:sym typeface="EB Garamond"/>
                        </a:rPr>
                        <a:t>Convolution Parameters</a:t>
                      </a:r>
                      <a:endParaRPr sz="200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dirty="0">
                          <a:latin typeface="EB Garamond"/>
                          <a:ea typeface="EB Garamond"/>
                          <a:cs typeface="EB Garamond"/>
                          <a:sym typeface="EB Garamond"/>
                        </a:rPr>
                        <a:t>3.8M</a:t>
                      </a:r>
                      <a:endParaRPr sz="2000" dirty="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dirty="0">
                          <a:latin typeface="EB Garamond"/>
                          <a:ea typeface="EB Garamond"/>
                          <a:cs typeface="EB Garamond"/>
                          <a:sym typeface="EB Garamond"/>
                        </a:rPr>
                        <a:t>15M</a:t>
                      </a:r>
                      <a:endParaRPr sz="2000" dirty="0">
                        <a:latin typeface="EB Garamond"/>
                        <a:ea typeface="EB Garamond"/>
                        <a:cs typeface="EB Garamond"/>
                        <a:sym typeface="EB Garamond"/>
                      </a:endParaRPr>
                    </a:p>
                  </a:txBody>
                  <a:tcPr marL="121900" marR="121900" marT="121900" marB="121900"/>
                </a:tc>
                <a:extLst>
                  <a:ext uri="{0D108BD9-81ED-4DB2-BD59-A6C34878D82A}">
                    <a16:rowId xmlns:a16="http://schemas.microsoft.com/office/drawing/2014/main" xmlns="" val="10002"/>
                  </a:ext>
                </a:extLst>
              </a:tr>
              <a:tr h="609560">
                <a:tc>
                  <a:txBody>
                    <a:bodyPr/>
                    <a:lstStyle/>
                    <a:p>
                      <a:pPr marL="0" lvl="0" indent="0" algn="l" rtl="0">
                        <a:spcBef>
                          <a:spcPts val="0"/>
                        </a:spcBef>
                        <a:spcAft>
                          <a:spcPts val="0"/>
                        </a:spcAft>
                        <a:buNone/>
                      </a:pPr>
                      <a:r>
                        <a:rPr lang="en" sz="2000" dirty="0">
                          <a:latin typeface="EB Garamond"/>
                          <a:ea typeface="EB Garamond"/>
                          <a:cs typeface="EB Garamond"/>
                          <a:sym typeface="EB Garamond"/>
                        </a:rPr>
                        <a:t># of FC Layers</a:t>
                      </a:r>
                      <a:endParaRPr sz="2000" dirty="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dirty="0">
                          <a:latin typeface="EB Garamond"/>
                          <a:ea typeface="EB Garamond"/>
                          <a:cs typeface="EB Garamond"/>
                          <a:sym typeface="EB Garamond"/>
                        </a:rPr>
                        <a:t>3</a:t>
                      </a:r>
                      <a:endParaRPr sz="2000" dirty="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dirty="0">
                          <a:latin typeface="EB Garamond"/>
                          <a:ea typeface="EB Garamond"/>
                          <a:cs typeface="EB Garamond"/>
                          <a:sym typeface="EB Garamond"/>
                        </a:rPr>
                        <a:t>3</a:t>
                      </a:r>
                      <a:endParaRPr sz="2000" dirty="0">
                        <a:latin typeface="EB Garamond"/>
                        <a:ea typeface="EB Garamond"/>
                        <a:cs typeface="EB Garamond"/>
                        <a:sym typeface="EB Garamond"/>
                      </a:endParaRPr>
                    </a:p>
                  </a:txBody>
                  <a:tcPr marL="121900" marR="121900" marT="121900" marB="121900"/>
                </a:tc>
                <a:extLst>
                  <a:ext uri="{0D108BD9-81ED-4DB2-BD59-A6C34878D82A}">
                    <a16:rowId xmlns:a16="http://schemas.microsoft.com/office/drawing/2014/main" xmlns="" val="10003"/>
                  </a:ext>
                </a:extLst>
              </a:tr>
              <a:tr h="609560">
                <a:tc>
                  <a:txBody>
                    <a:bodyPr/>
                    <a:lstStyle/>
                    <a:p>
                      <a:pPr marL="0" lvl="0" indent="0" algn="l" rtl="0">
                        <a:spcBef>
                          <a:spcPts val="0"/>
                        </a:spcBef>
                        <a:spcAft>
                          <a:spcPts val="0"/>
                        </a:spcAft>
                        <a:buNone/>
                      </a:pPr>
                      <a:r>
                        <a:rPr lang="en" sz="2000" dirty="0">
                          <a:latin typeface="EB Garamond"/>
                          <a:ea typeface="EB Garamond"/>
                          <a:cs typeface="EB Garamond"/>
                          <a:sym typeface="EB Garamond"/>
                        </a:rPr>
                        <a:t>FC  Layer Parameters</a:t>
                      </a:r>
                      <a:endParaRPr sz="2000" dirty="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dirty="0">
                          <a:latin typeface="EB Garamond"/>
                          <a:ea typeface="EB Garamond"/>
                          <a:cs typeface="EB Garamond"/>
                          <a:sym typeface="EB Garamond"/>
                        </a:rPr>
                        <a:t>59M</a:t>
                      </a:r>
                      <a:endParaRPr sz="2000" dirty="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dirty="0">
                          <a:latin typeface="EB Garamond"/>
                          <a:ea typeface="EB Garamond"/>
                          <a:cs typeface="EB Garamond"/>
                          <a:sym typeface="EB Garamond"/>
                        </a:rPr>
                        <a:t>59M</a:t>
                      </a:r>
                      <a:endParaRPr sz="2000" dirty="0">
                        <a:latin typeface="EB Garamond"/>
                        <a:ea typeface="EB Garamond"/>
                        <a:cs typeface="EB Garamond"/>
                        <a:sym typeface="EB Garamond"/>
                      </a:endParaRPr>
                    </a:p>
                  </a:txBody>
                  <a:tcPr marL="121900" marR="121900" marT="121900" marB="121900"/>
                </a:tc>
                <a:extLst>
                  <a:ext uri="{0D108BD9-81ED-4DB2-BD59-A6C34878D82A}">
                    <a16:rowId xmlns:a16="http://schemas.microsoft.com/office/drawing/2014/main" xmlns="" val="10004"/>
                  </a:ext>
                </a:extLst>
              </a:tr>
              <a:tr h="609560">
                <a:tc>
                  <a:txBody>
                    <a:bodyPr/>
                    <a:lstStyle/>
                    <a:p>
                      <a:pPr marL="0" lvl="0" indent="0" algn="l" rtl="0">
                        <a:spcBef>
                          <a:spcPts val="0"/>
                        </a:spcBef>
                        <a:spcAft>
                          <a:spcPts val="0"/>
                        </a:spcAft>
                        <a:buNone/>
                      </a:pPr>
                      <a:r>
                        <a:rPr lang="en" sz="2000" b="1" dirty="0">
                          <a:latin typeface="EB Garamond"/>
                          <a:ea typeface="EB Garamond"/>
                          <a:cs typeface="EB Garamond"/>
                          <a:sym typeface="EB Garamond"/>
                        </a:rPr>
                        <a:t>Total Params</a:t>
                      </a:r>
                      <a:endParaRPr sz="2000" b="1" dirty="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b="1" dirty="0">
                          <a:latin typeface="EB Garamond"/>
                          <a:ea typeface="EB Garamond"/>
                          <a:cs typeface="EB Garamond"/>
                          <a:sym typeface="EB Garamond"/>
                        </a:rPr>
                        <a:t>62M</a:t>
                      </a:r>
                      <a:endParaRPr sz="2000" b="1" dirty="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b="1" dirty="0">
                          <a:latin typeface="EB Garamond"/>
                          <a:ea typeface="EB Garamond"/>
                          <a:cs typeface="EB Garamond"/>
                          <a:sym typeface="EB Garamond"/>
                        </a:rPr>
                        <a:t>138M</a:t>
                      </a:r>
                      <a:endParaRPr sz="2000" b="1" dirty="0">
                        <a:latin typeface="EB Garamond"/>
                        <a:ea typeface="EB Garamond"/>
                        <a:cs typeface="EB Garamond"/>
                        <a:sym typeface="EB Garamond"/>
                      </a:endParaRPr>
                    </a:p>
                  </a:txBody>
                  <a:tcPr marL="121900" marR="121900" marT="121900" marB="121900"/>
                </a:tc>
                <a:extLst>
                  <a:ext uri="{0D108BD9-81ED-4DB2-BD59-A6C34878D82A}">
                    <a16:rowId xmlns:a16="http://schemas.microsoft.com/office/drawing/2014/main" xmlns="" val="10005"/>
                  </a:ext>
                </a:extLst>
              </a:tr>
              <a:tr h="609560">
                <a:tc>
                  <a:txBody>
                    <a:bodyPr/>
                    <a:lstStyle/>
                    <a:p>
                      <a:pPr marL="0" lvl="0" indent="0" algn="l" rtl="0">
                        <a:spcBef>
                          <a:spcPts val="0"/>
                        </a:spcBef>
                        <a:spcAft>
                          <a:spcPts val="0"/>
                        </a:spcAft>
                        <a:buNone/>
                      </a:pPr>
                      <a:r>
                        <a:rPr lang="en" sz="2000" b="1" dirty="0">
                          <a:latin typeface="EB Garamond"/>
                          <a:ea typeface="EB Garamond"/>
                          <a:cs typeface="EB Garamond"/>
                          <a:sym typeface="EB Garamond"/>
                        </a:rPr>
                        <a:t>ImageNet Error</a:t>
                      </a:r>
                      <a:endParaRPr sz="2000" b="1" dirty="0">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b="1">
                          <a:latin typeface="EB Garamond"/>
                          <a:ea typeface="EB Garamond"/>
                          <a:cs typeface="EB Garamond"/>
                          <a:sym typeface="EB Garamond"/>
                        </a:rPr>
                        <a:t>17%</a:t>
                      </a:r>
                      <a:endParaRPr sz="2000" b="1">
                        <a:latin typeface="EB Garamond"/>
                        <a:ea typeface="EB Garamond"/>
                        <a:cs typeface="EB Garamond"/>
                        <a:sym typeface="EB Garamond"/>
                      </a:endParaRPr>
                    </a:p>
                  </a:txBody>
                  <a:tcPr marL="121900" marR="121900" marT="121900" marB="121900"/>
                </a:tc>
                <a:tc>
                  <a:txBody>
                    <a:bodyPr/>
                    <a:lstStyle/>
                    <a:p>
                      <a:pPr marL="0" lvl="0" indent="0" algn="ctr" rtl="0">
                        <a:spcBef>
                          <a:spcPts val="0"/>
                        </a:spcBef>
                        <a:spcAft>
                          <a:spcPts val="0"/>
                        </a:spcAft>
                        <a:buNone/>
                      </a:pPr>
                      <a:r>
                        <a:rPr lang="en" sz="2000" b="1" dirty="0">
                          <a:latin typeface="EB Garamond"/>
                          <a:ea typeface="EB Garamond"/>
                          <a:cs typeface="EB Garamond"/>
                          <a:sym typeface="EB Garamond"/>
                        </a:rPr>
                        <a:t>7.3%</a:t>
                      </a:r>
                      <a:endParaRPr sz="2000" b="1" dirty="0">
                        <a:latin typeface="EB Garamond"/>
                        <a:ea typeface="EB Garamond"/>
                        <a:cs typeface="EB Garamond"/>
                        <a:sym typeface="EB Garamond"/>
                      </a:endParaRPr>
                    </a:p>
                  </a:txBody>
                  <a:tcPr marL="121900" marR="121900" marT="121900" marB="121900"/>
                </a:tc>
                <a:extLst>
                  <a:ext uri="{0D108BD9-81ED-4DB2-BD59-A6C34878D82A}">
                    <a16:rowId xmlns:a16="http://schemas.microsoft.com/office/drawing/2014/main" xmlns="" val="10006"/>
                  </a:ext>
                </a:extLst>
              </a:tr>
            </a:tbl>
          </a:graphicData>
        </a:graphic>
      </p:graphicFrame>
      <p:sp>
        <p:nvSpPr>
          <p:cNvPr id="407" name="Google Shape;407;p34"/>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 name="Google Shape;408;p34"/>
          <p:cNvSpPr txBox="1"/>
          <p:nvPr/>
        </p:nvSpPr>
        <p:spPr>
          <a:xfrm>
            <a:off x="3058717" y="491067"/>
            <a:ext cx="5918000"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a:solidFill>
                  <a:schemeClr val="dk1"/>
                </a:solidFill>
              </a:rPr>
              <a:t>Efficiency &amp; Computation</a:t>
            </a:r>
            <a:endParaRPr sz="2400">
              <a:solidFill>
                <a:schemeClr val="dk1"/>
              </a:solidFill>
            </a:endParaRPr>
          </a:p>
        </p:txBody>
      </p:sp>
    </p:spTree>
    <p:extLst>
      <p:ext uri="{BB962C8B-B14F-4D97-AF65-F5344CB8AC3E}">
        <p14:creationId xmlns:p14="http://schemas.microsoft.com/office/powerpoint/2010/main" val="274821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1000"/>
                                        <p:tgtEl>
                                          <p:spTgt spid="4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4"/>
                                        </p:tgtEl>
                                        <p:attrNameLst>
                                          <p:attrName>style.visibility</p:attrName>
                                        </p:attrNameLst>
                                      </p:cBhvr>
                                      <p:to>
                                        <p:strVal val="visible"/>
                                      </p:to>
                                    </p:set>
                                    <p:animEffect transition="in" filter="fade">
                                      <p:cBhvr>
                                        <p:cTn id="12" dur="1000"/>
                                        <p:tgtEl>
                                          <p:spTgt spid="404"/>
                                        </p:tgtEl>
                                      </p:cBhvr>
                                    </p:animEffect>
                                  </p:childTnLst>
                                </p:cTn>
                              </p:par>
                              <p:par>
                                <p:cTn id="13" presetID="10" presetClass="entr" presetSubtype="0" fill="hold" nodeType="withEffect">
                                  <p:stCondLst>
                                    <p:cond delay="0"/>
                                  </p:stCondLst>
                                  <p:childTnLst>
                                    <p:set>
                                      <p:cBhvr>
                                        <p:cTn id="14" dur="1" fill="hold">
                                          <p:stCondLst>
                                            <p:cond delay="0"/>
                                          </p:stCondLst>
                                        </p:cTn>
                                        <p:tgtEl>
                                          <p:spTgt spid="405"/>
                                        </p:tgtEl>
                                        <p:attrNameLst>
                                          <p:attrName>style.visibility</p:attrName>
                                        </p:attrNameLst>
                                      </p:cBhvr>
                                      <p:to>
                                        <p:strVal val="visible"/>
                                      </p:to>
                                    </p:set>
                                    <p:animEffect transition="in" filter="fade">
                                      <p:cBhvr>
                                        <p:cTn id="15" dur="1000"/>
                                        <p:tgtEl>
                                          <p:spTgt spid="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06840787-92CD-43FC-B452-F8C7724710F5}"/>
              </a:ext>
            </a:extLst>
          </p:cNvPr>
          <p:cNvSpPr>
            <a:spLocks noGrp="1"/>
          </p:cNvSpPr>
          <p:nvPr>
            <p:ph type="dt" sz="half" idx="10"/>
          </p:nvPr>
        </p:nvSpPr>
        <p:spPr/>
        <p:txBody>
          <a:bodyPr/>
          <a:lstStyle/>
          <a:p>
            <a:pPr>
              <a:defRPr/>
            </a:pPr>
            <a:fld id="{397D9443-6858-472C-92E8-55E4ACC12F93}" type="datetime1">
              <a:rPr lang="en-US" smtClean="0"/>
              <a:pPr>
                <a:defRPr/>
              </a:pPr>
              <a:t>2/8/2024</a:t>
            </a:fld>
            <a:endParaRPr lang="en-US" dirty="0"/>
          </a:p>
        </p:txBody>
      </p:sp>
      <p:sp>
        <p:nvSpPr>
          <p:cNvPr id="5" name="Slide Number Placeholder 4">
            <a:extLst>
              <a:ext uri="{FF2B5EF4-FFF2-40B4-BE49-F238E27FC236}">
                <a16:creationId xmlns:a16="http://schemas.microsoft.com/office/drawing/2014/main" xmlns="" id="{F8D5C1B0-656F-4326-83D0-0C0583939917}"/>
              </a:ext>
            </a:extLst>
          </p:cNvPr>
          <p:cNvSpPr>
            <a:spLocks noGrp="1"/>
          </p:cNvSpPr>
          <p:nvPr>
            <p:ph type="sldNum" sz="quarter" idx="12"/>
          </p:nvPr>
        </p:nvSpPr>
        <p:spPr/>
        <p:txBody>
          <a:bodyPr/>
          <a:lstStyle/>
          <a:p>
            <a:fld id="{DE9D30D1-006F-4D4E-972B-F6C165EDFD8B}" type="slidenum">
              <a:rPr lang="en-US" smtClean="0"/>
              <a:pPr/>
              <a:t>63</a:t>
            </a:fld>
            <a:endParaRPr lang="en-US"/>
          </a:p>
        </p:txBody>
      </p:sp>
      <p:pic>
        <p:nvPicPr>
          <p:cNvPr id="6" name="Picture 5">
            <a:extLst>
              <a:ext uri="{FF2B5EF4-FFF2-40B4-BE49-F238E27FC236}">
                <a16:creationId xmlns:a16="http://schemas.microsoft.com/office/drawing/2014/main" xmlns="" id="{F01E9AD1-D61F-49E1-AE97-B1A1293C326F}"/>
              </a:ext>
            </a:extLst>
          </p:cNvPr>
          <p:cNvPicPr>
            <a:picLocks noChangeAspect="1"/>
          </p:cNvPicPr>
          <p:nvPr/>
        </p:nvPicPr>
        <p:blipFill>
          <a:blip r:embed="rId2"/>
          <a:stretch>
            <a:fillRect/>
          </a:stretch>
        </p:blipFill>
        <p:spPr>
          <a:xfrm>
            <a:off x="53008" y="1264548"/>
            <a:ext cx="12099235" cy="5236982"/>
          </a:xfrm>
          <a:prstGeom prst="rect">
            <a:avLst/>
          </a:prstGeom>
        </p:spPr>
      </p:pic>
      <p:sp>
        <p:nvSpPr>
          <p:cNvPr id="10" name="Google Shape;394;p33">
            <a:extLst>
              <a:ext uri="{FF2B5EF4-FFF2-40B4-BE49-F238E27FC236}">
                <a16:creationId xmlns:a16="http://schemas.microsoft.com/office/drawing/2014/main" xmlns="" id="{F14F7667-5BC9-4B74-8487-7CE40474C8A6}"/>
              </a:ext>
            </a:extLst>
          </p:cNvPr>
          <p:cNvSpPr txBox="1"/>
          <p:nvPr/>
        </p:nvSpPr>
        <p:spPr>
          <a:xfrm>
            <a:off x="3051551" y="326079"/>
            <a:ext cx="5806294"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VGG-16</a:t>
            </a:r>
            <a:endParaRPr sz="2400" dirty="0">
              <a:solidFill>
                <a:schemeClr val="dk1"/>
              </a:solidFill>
            </a:endParaRPr>
          </a:p>
        </p:txBody>
      </p:sp>
      <p:sp>
        <p:nvSpPr>
          <p:cNvPr id="11" name="Google Shape;395;p33">
            <a:extLst>
              <a:ext uri="{FF2B5EF4-FFF2-40B4-BE49-F238E27FC236}">
                <a16:creationId xmlns:a16="http://schemas.microsoft.com/office/drawing/2014/main" xmlns="" id="{871A97C0-8772-4FC9-A920-422646CA3D3F}"/>
              </a:ext>
            </a:extLst>
          </p:cNvPr>
          <p:cNvSpPr/>
          <p:nvPr/>
        </p:nvSpPr>
        <p:spPr>
          <a:xfrm>
            <a:off x="3051551" y="289799"/>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396;p33">
            <a:extLst>
              <a:ext uri="{FF2B5EF4-FFF2-40B4-BE49-F238E27FC236}">
                <a16:creationId xmlns:a16="http://schemas.microsoft.com/office/drawing/2014/main" xmlns="" id="{69FF7FA6-79C8-446C-B3A1-3351E8CFB663}"/>
              </a:ext>
            </a:extLst>
          </p:cNvPr>
          <p:cNvSpPr/>
          <p:nvPr/>
        </p:nvSpPr>
        <p:spPr>
          <a:xfrm>
            <a:off x="3051551" y="911799"/>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61585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4;p33"/>
          <p:cNvSpPr txBox="1"/>
          <p:nvPr/>
        </p:nvSpPr>
        <p:spPr>
          <a:xfrm>
            <a:off x="3051551" y="445347"/>
            <a:ext cx="5806294"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VGG-16</a:t>
            </a:r>
            <a:endParaRPr sz="2400" dirty="0">
              <a:solidFill>
                <a:schemeClr val="dk1"/>
              </a:solidFill>
            </a:endParaRPr>
          </a:p>
        </p:txBody>
      </p:sp>
      <p:sp>
        <p:nvSpPr>
          <p:cNvPr id="3"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 name="TextBox 4"/>
          <p:cNvSpPr txBox="1"/>
          <p:nvPr/>
        </p:nvSpPr>
        <p:spPr>
          <a:xfrm>
            <a:off x="193965" y="1274618"/>
            <a:ext cx="6272150" cy="4247317"/>
          </a:xfrm>
          <a:prstGeom prst="rect">
            <a:avLst/>
          </a:prstGeom>
          <a:noFill/>
        </p:spPr>
        <p:txBody>
          <a:bodyPr wrap="square" rtlCol="0">
            <a:spAutoFit/>
          </a:bodyPr>
          <a:lstStyle/>
          <a:p>
            <a:pPr algn="just"/>
            <a:r>
              <a:rPr lang="en-US" dirty="0">
                <a:solidFill>
                  <a:srgbClr val="FF0066"/>
                </a:solidFill>
              </a:rPr>
              <a:t>ISLVRC 2014</a:t>
            </a:r>
            <a:endParaRPr lang="en-US" dirty="0"/>
          </a:p>
          <a:p>
            <a:pPr marL="285750" indent="-285750" algn="just">
              <a:buFont typeface="Arial" panose="020B0604020202020204" pitchFamily="34" charset="0"/>
              <a:buChar char="•"/>
            </a:pPr>
            <a:r>
              <a:rPr lang="en-US" dirty="0"/>
              <a:t>Second in classification</a:t>
            </a:r>
          </a:p>
          <a:p>
            <a:pPr marL="285750" indent="-285750" algn="just">
              <a:buFont typeface="Arial" panose="020B0604020202020204" pitchFamily="34" charset="0"/>
              <a:buChar char="•"/>
            </a:pPr>
            <a:r>
              <a:rPr lang="en-US" dirty="0"/>
              <a:t>First in localization</a:t>
            </a:r>
          </a:p>
          <a:p>
            <a:pPr marL="285750" indent="-285750" algn="just">
              <a:buFont typeface="Arial" panose="020B0604020202020204" pitchFamily="34" charset="0"/>
              <a:buChar char="•"/>
            </a:pPr>
            <a:r>
              <a:rPr lang="en-US" dirty="0"/>
              <a:t>VGG was important because it </a:t>
            </a:r>
            <a:r>
              <a:rPr lang="en-US" dirty="0">
                <a:solidFill>
                  <a:srgbClr val="0000FF"/>
                </a:solidFill>
              </a:rPr>
              <a:t>illustrated several important design principles</a:t>
            </a:r>
            <a:r>
              <a:rPr lang="en-US" dirty="0"/>
              <a:t> that eventually became standard in future architectures.</a:t>
            </a:r>
            <a:endParaRPr lang="en-IN" dirty="0"/>
          </a:p>
          <a:p>
            <a:pPr algn="just"/>
            <a:r>
              <a:rPr lang="en-US" dirty="0">
                <a:solidFill>
                  <a:srgbClr val="FF0066"/>
                </a:solidFill>
              </a:rPr>
              <a:t>PROBLEMS THE PAPER ADDRESSED</a:t>
            </a:r>
          </a:p>
          <a:p>
            <a:pPr algn="just"/>
            <a:r>
              <a:rPr lang="en-US" dirty="0"/>
              <a:t>To show that </a:t>
            </a:r>
          </a:p>
          <a:p>
            <a:pPr marL="285750" indent="-285750" algn="just">
              <a:buFont typeface="Arial" panose="020B0604020202020204" pitchFamily="34" charset="0"/>
              <a:buChar char="•"/>
            </a:pPr>
            <a:r>
              <a:rPr lang="en-US" dirty="0"/>
              <a:t>making a network deeper improves its accuracy, and also </a:t>
            </a:r>
          </a:p>
          <a:p>
            <a:pPr marL="285750" indent="-285750" algn="just">
              <a:buFont typeface="Arial" panose="020B0604020202020204" pitchFamily="34" charset="0"/>
              <a:buChar char="•"/>
            </a:pPr>
            <a:r>
              <a:rPr lang="en-US" dirty="0"/>
              <a:t>multiple small filters are better than a single large filter when both have same receptive field areas on the input image.</a:t>
            </a:r>
          </a:p>
          <a:p>
            <a:pPr algn="just"/>
            <a:r>
              <a:rPr lang="en-US" dirty="0">
                <a:solidFill>
                  <a:srgbClr val="FF0066"/>
                </a:solidFill>
              </a:rPr>
              <a:t>DESIGN PRINCIPLES ILLUSTRATED</a:t>
            </a:r>
          </a:p>
          <a:p>
            <a:pPr marL="285750" indent="-285750" algn="just">
              <a:buFont typeface="Arial" panose="020B0604020202020204" pitchFamily="34" charset="0"/>
              <a:buChar char="•"/>
            </a:pPr>
            <a:r>
              <a:rPr lang="en-US" dirty="0"/>
              <a:t>Reduced filter size necessitates increased depth</a:t>
            </a:r>
          </a:p>
          <a:p>
            <a:pPr marL="285750" indent="-285750" algn="just">
              <a:buFont typeface="Arial" panose="020B0604020202020204" pitchFamily="34" charset="0"/>
              <a:buChar char="•"/>
            </a:pPr>
            <a:r>
              <a:rPr lang="en-US" dirty="0"/>
              <a:t>This is because a small filter can capture only a small region of the image unless the network is deep.</a:t>
            </a:r>
          </a:p>
        </p:txBody>
      </p:sp>
      <p:pic>
        <p:nvPicPr>
          <p:cNvPr id="6" name="Picture 5"/>
          <p:cNvPicPr>
            <a:picLocks noChangeAspect="1"/>
          </p:cNvPicPr>
          <p:nvPr/>
        </p:nvPicPr>
        <p:blipFill rotWithShape="1">
          <a:blip r:embed="rId3"/>
          <a:srcRect l="1696" r="14241"/>
          <a:stretch/>
        </p:blipFill>
        <p:spPr>
          <a:xfrm>
            <a:off x="6570290" y="1153316"/>
            <a:ext cx="5551714" cy="2547428"/>
          </a:xfrm>
          <a:prstGeom prst="rect">
            <a:avLst/>
          </a:prstGeom>
        </p:spPr>
      </p:pic>
      <p:sp>
        <p:nvSpPr>
          <p:cNvPr id="7" name="Rectangle 6"/>
          <p:cNvSpPr/>
          <p:nvPr/>
        </p:nvSpPr>
        <p:spPr>
          <a:xfrm>
            <a:off x="6654265" y="3079102"/>
            <a:ext cx="5467739" cy="6216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3778898" y="5468464"/>
            <a:ext cx="4151457" cy="523220"/>
          </a:xfrm>
          <a:prstGeom prst="rect">
            <a:avLst/>
          </a:prstGeom>
          <a:noFill/>
        </p:spPr>
        <p:txBody>
          <a:bodyPr wrap="none" rtlCol="0">
            <a:spAutoFit/>
          </a:bodyPr>
          <a:lstStyle/>
          <a:p>
            <a:r>
              <a:rPr lang="en-IN" sz="2800" dirty="0">
                <a:solidFill>
                  <a:srgbClr val="FF0066"/>
                </a:solidFill>
              </a:rPr>
              <a:t>Small Filters </a:t>
            </a:r>
            <a:r>
              <a:rPr lang="en-IN" sz="2800" dirty="0">
                <a:solidFill>
                  <a:srgbClr val="0000FF"/>
                </a:solidFill>
              </a:rPr>
              <a:t>vs</a:t>
            </a:r>
            <a:r>
              <a:rPr lang="en-IN" sz="2800" dirty="0"/>
              <a:t> </a:t>
            </a:r>
            <a:r>
              <a:rPr lang="en-IN" sz="2800" dirty="0">
                <a:solidFill>
                  <a:srgbClr val="FF0066"/>
                </a:solidFill>
              </a:rPr>
              <a:t>Large Filters</a:t>
            </a:r>
          </a:p>
        </p:txBody>
      </p:sp>
      <p:sp>
        <p:nvSpPr>
          <p:cNvPr id="10" name="TextBox 9"/>
          <p:cNvSpPr txBox="1"/>
          <p:nvPr/>
        </p:nvSpPr>
        <p:spPr>
          <a:xfrm>
            <a:off x="3060882" y="6039246"/>
            <a:ext cx="5534785" cy="523220"/>
          </a:xfrm>
          <a:prstGeom prst="rect">
            <a:avLst/>
          </a:prstGeom>
          <a:noFill/>
        </p:spPr>
        <p:txBody>
          <a:bodyPr wrap="none" rtlCol="0">
            <a:spAutoFit/>
          </a:bodyPr>
          <a:lstStyle/>
          <a:p>
            <a:r>
              <a:rPr lang="en-IN" sz="2800" dirty="0">
                <a:solidFill>
                  <a:srgbClr val="FF0066"/>
                </a:solidFill>
              </a:rPr>
              <a:t>Shallow Network </a:t>
            </a:r>
            <a:r>
              <a:rPr lang="en-IN" sz="2800" dirty="0">
                <a:solidFill>
                  <a:srgbClr val="0000FF"/>
                </a:solidFill>
              </a:rPr>
              <a:t>vs</a:t>
            </a:r>
            <a:r>
              <a:rPr lang="en-IN" sz="2800" dirty="0"/>
              <a:t> </a:t>
            </a:r>
            <a:r>
              <a:rPr lang="en-IN" sz="2800" dirty="0">
                <a:solidFill>
                  <a:srgbClr val="FF0066"/>
                </a:solidFill>
              </a:rPr>
              <a:t>Deeper Network</a:t>
            </a:r>
          </a:p>
        </p:txBody>
      </p:sp>
      <p:sp>
        <p:nvSpPr>
          <p:cNvPr id="11" name="Rectangle 10"/>
          <p:cNvSpPr/>
          <p:nvPr/>
        </p:nvSpPr>
        <p:spPr>
          <a:xfrm>
            <a:off x="7415572" y="3929881"/>
            <a:ext cx="3617785" cy="369332"/>
          </a:xfrm>
          <a:prstGeom prst="rect">
            <a:avLst/>
          </a:prstGeom>
        </p:spPr>
        <p:txBody>
          <a:bodyPr wrap="none">
            <a:spAutoFit/>
          </a:bodyPr>
          <a:lstStyle/>
          <a:p>
            <a:r>
              <a:rPr lang="en-IN" dirty="0">
                <a:hlinkClick r:id="rId4"/>
              </a:rPr>
              <a:t>https://arxiv.org/pdf/1409.1556.pdf</a:t>
            </a:r>
            <a:r>
              <a:rPr lang="en-IN" dirty="0"/>
              <a:t> </a:t>
            </a:r>
          </a:p>
        </p:txBody>
      </p:sp>
    </p:spTree>
    <p:extLst>
      <p:ext uri="{BB962C8B-B14F-4D97-AF65-F5344CB8AC3E}">
        <p14:creationId xmlns:p14="http://schemas.microsoft.com/office/powerpoint/2010/main" val="185574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xEl>
                                              <p:pRg st="5" end="5"/>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
                                            <p:txEl>
                                              <p:pRg st="6" end="6"/>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
                                            <p:txEl>
                                              <p:pRg st="9" end="9"/>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4;p33"/>
          <p:cNvSpPr txBox="1"/>
          <p:nvPr/>
        </p:nvSpPr>
        <p:spPr>
          <a:xfrm>
            <a:off x="3051551" y="445347"/>
            <a:ext cx="5806294"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VGG-16</a:t>
            </a:r>
            <a:endParaRPr sz="2400" dirty="0">
              <a:solidFill>
                <a:schemeClr val="dk1"/>
              </a:solidFill>
            </a:endParaRPr>
          </a:p>
        </p:txBody>
      </p:sp>
      <p:sp>
        <p:nvSpPr>
          <p:cNvPr id="3"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TextBox 8"/>
          <p:cNvSpPr txBox="1"/>
          <p:nvPr/>
        </p:nvSpPr>
        <p:spPr>
          <a:xfrm>
            <a:off x="3778898" y="1152898"/>
            <a:ext cx="4151457" cy="523220"/>
          </a:xfrm>
          <a:prstGeom prst="rect">
            <a:avLst/>
          </a:prstGeom>
          <a:noFill/>
        </p:spPr>
        <p:txBody>
          <a:bodyPr wrap="none" rtlCol="0">
            <a:spAutoFit/>
          </a:bodyPr>
          <a:lstStyle/>
          <a:p>
            <a:r>
              <a:rPr lang="en-IN" sz="2800" dirty="0">
                <a:solidFill>
                  <a:srgbClr val="FF0066"/>
                </a:solidFill>
              </a:rPr>
              <a:t>Small Filters </a:t>
            </a:r>
            <a:r>
              <a:rPr lang="en-IN" sz="2800" dirty="0">
                <a:solidFill>
                  <a:srgbClr val="0000FF"/>
                </a:solidFill>
              </a:rPr>
              <a:t>vs</a:t>
            </a:r>
            <a:r>
              <a:rPr lang="en-IN" sz="2800" dirty="0"/>
              <a:t> </a:t>
            </a:r>
            <a:r>
              <a:rPr lang="en-IN" sz="2800" dirty="0">
                <a:solidFill>
                  <a:srgbClr val="FF0066"/>
                </a:solidFill>
              </a:rPr>
              <a:t>Large Filters</a:t>
            </a:r>
          </a:p>
        </p:txBody>
      </p:sp>
      <p:sp>
        <p:nvSpPr>
          <p:cNvPr id="8" name="TextBox 7"/>
          <p:cNvSpPr txBox="1"/>
          <p:nvPr/>
        </p:nvSpPr>
        <p:spPr>
          <a:xfrm>
            <a:off x="569167" y="2311443"/>
            <a:ext cx="3918857" cy="646331"/>
          </a:xfrm>
          <a:prstGeom prst="rect">
            <a:avLst/>
          </a:prstGeom>
          <a:noFill/>
        </p:spPr>
        <p:txBody>
          <a:bodyPr wrap="square" rtlCol="0">
            <a:spAutoFit/>
          </a:bodyPr>
          <a:lstStyle/>
          <a:p>
            <a:r>
              <a:rPr lang="en-IN" dirty="0">
                <a:solidFill>
                  <a:srgbClr val="FF0066"/>
                </a:solidFill>
              </a:rPr>
              <a:t>Single feature computed on the input of size 7x7</a:t>
            </a:r>
          </a:p>
        </p:txBody>
      </p:sp>
      <p:sp>
        <p:nvSpPr>
          <p:cNvPr id="11" name="TextBox 10"/>
          <p:cNvSpPr txBox="1"/>
          <p:nvPr/>
        </p:nvSpPr>
        <p:spPr>
          <a:xfrm>
            <a:off x="5940351" y="1971267"/>
            <a:ext cx="628698" cy="461665"/>
          </a:xfrm>
          <a:prstGeom prst="rect">
            <a:avLst/>
          </a:prstGeom>
          <a:noFill/>
        </p:spPr>
        <p:txBody>
          <a:bodyPr wrap="none" rtlCol="0">
            <a:spAutoFit/>
          </a:bodyPr>
          <a:lstStyle/>
          <a:p>
            <a:r>
              <a:rPr lang="en-IN" sz="2400" dirty="0">
                <a:solidFill>
                  <a:srgbClr val="0000FF"/>
                </a:solidFill>
              </a:rPr>
              <a:t>3x3</a:t>
            </a:r>
          </a:p>
        </p:txBody>
      </p:sp>
      <p:sp>
        <p:nvSpPr>
          <p:cNvPr id="12" name="TextBox 11"/>
          <p:cNvSpPr txBox="1"/>
          <p:nvPr/>
        </p:nvSpPr>
        <p:spPr>
          <a:xfrm>
            <a:off x="4637314" y="2307618"/>
            <a:ext cx="3137013" cy="369332"/>
          </a:xfrm>
          <a:prstGeom prst="rect">
            <a:avLst/>
          </a:prstGeom>
          <a:noFill/>
        </p:spPr>
        <p:txBody>
          <a:bodyPr wrap="none" rtlCol="0">
            <a:spAutoFit/>
          </a:bodyPr>
          <a:lstStyle/>
          <a:p>
            <a:r>
              <a:rPr lang="en-IN" dirty="0"/>
              <a:t>Need 3 sequential convolutions</a:t>
            </a:r>
          </a:p>
        </p:txBody>
      </p:sp>
      <p:sp>
        <p:nvSpPr>
          <p:cNvPr id="13" name="TextBox 12"/>
          <p:cNvSpPr txBox="1"/>
          <p:nvPr/>
        </p:nvSpPr>
        <p:spPr>
          <a:xfrm>
            <a:off x="9401345" y="1971267"/>
            <a:ext cx="628698" cy="461665"/>
          </a:xfrm>
          <a:prstGeom prst="rect">
            <a:avLst/>
          </a:prstGeom>
          <a:noFill/>
        </p:spPr>
        <p:txBody>
          <a:bodyPr wrap="none" rtlCol="0">
            <a:spAutoFit/>
          </a:bodyPr>
          <a:lstStyle/>
          <a:p>
            <a:r>
              <a:rPr lang="en-IN" sz="2400" dirty="0">
                <a:solidFill>
                  <a:srgbClr val="0000FF"/>
                </a:solidFill>
              </a:rPr>
              <a:t>7x7</a:t>
            </a:r>
          </a:p>
        </p:txBody>
      </p:sp>
      <p:sp>
        <p:nvSpPr>
          <p:cNvPr id="14" name="TextBox 13"/>
          <p:cNvSpPr txBox="1"/>
          <p:nvPr/>
        </p:nvSpPr>
        <p:spPr>
          <a:xfrm>
            <a:off x="8098308" y="2307618"/>
            <a:ext cx="3017749" cy="369332"/>
          </a:xfrm>
          <a:prstGeom prst="rect">
            <a:avLst/>
          </a:prstGeom>
          <a:noFill/>
        </p:spPr>
        <p:txBody>
          <a:bodyPr wrap="none" rtlCol="0">
            <a:spAutoFit/>
          </a:bodyPr>
          <a:lstStyle/>
          <a:p>
            <a:r>
              <a:rPr lang="en-IN" dirty="0"/>
              <a:t>Single convolution is sufficient</a:t>
            </a:r>
          </a:p>
        </p:txBody>
      </p:sp>
      <p:sp>
        <p:nvSpPr>
          <p:cNvPr id="15" name="TextBox 14"/>
          <p:cNvSpPr txBox="1"/>
          <p:nvPr/>
        </p:nvSpPr>
        <p:spPr>
          <a:xfrm>
            <a:off x="564550" y="2971838"/>
            <a:ext cx="3918857" cy="369332"/>
          </a:xfrm>
          <a:prstGeom prst="rect">
            <a:avLst/>
          </a:prstGeom>
          <a:noFill/>
        </p:spPr>
        <p:txBody>
          <a:bodyPr wrap="square" rtlCol="0">
            <a:spAutoFit/>
          </a:bodyPr>
          <a:lstStyle/>
          <a:p>
            <a:r>
              <a:rPr lang="en-IN" dirty="0">
                <a:solidFill>
                  <a:srgbClr val="FF0066"/>
                </a:solidFill>
              </a:rPr>
              <a:t>Number of parameters required</a:t>
            </a:r>
          </a:p>
        </p:txBody>
      </p:sp>
      <p:sp>
        <p:nvSpPr>
          <p:cNvPr id="18" name="TextBox 17"/>
          <p:cNvSpPr txBox="1"/>
          <p:nvPr/>
        </p:nvSpPr>
        <p:spPr>
          <a:xfrm>
            <a:off x="559931" y="3475223"/>
            <a:ext cx="3918857" cy="369332"/>
          </a:xfrm>
          <a:prstGeom prst="rect">
            <a:avLst/>
          </a:prstGeom>
          <a:noFill/>
        </p:spPr>
        <p:txBody>
          <a:bodyPr wrap="square" rtlCol="0">
            <a:spAutoFit/>
          </a:bodyPr>
          <a:lstStyle/>
          <a:p>
            <a:r>
              <a:rPr lang="en-IN" dirty="0">
                <a:solidFill>
                  <a:srgbClr val="FF0066"/>
                </a:solidFill>
              </a:rPr>
              <a:t>Type of features captured</a:t>
            </a:r>
          </a:p>
        </p:txBody>
      </p:sp>
      <p:pic>
        <p:nvPicPr>
          <p:cNvPr id="1026" name="Picture 2" descr="https://miro.medium.com/v2/resize:fit:875/1*6ccJi7BtVsBHqo3u-Dediw.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574" y="2695186"/>
            <a:ext cx="6091076" cy="4162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38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P spid="15" grpId="0"/>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4;p33"/>
          <p:cNvSpPr txBox="1"/>
          <p:nvPr/>
        </p:nvSpPr>
        <p:spPr>
          <a:xfrm>
            <a:off x="3051551" y="445347"/>
            <a:ext cx="5806294"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VGG-16</a:t>
            </a:r>
            <a:endParaRPr sz="2400" dirty="0">
              <a:solidFill>
                <a:schemeClr val="dk1"/>
              </a:solidFill>
            </a:endParaRPr>
          </a:p>
        </p:txBody>
      </p:sp>
      <p:sp>
        <p:nvSpPr>
          <p:cNvPr id="3"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TextBox 8"/>
          <p:cNvSpPr txBox="1"/>
          <p:nvPr/>
        </p:nvSpPr>
        <p:spPr>
          <a:xfrm>
            <a:off x="3778898" y="1152898"/>
            <a:ext cx="4151457" cy="523220"/>
          </a:xfrm>
          <a:prstGeom prst="rect">
            <a:avLst/>
          </a:prstGeom>
          <a:noFill/>
        </p:spPr>
        <p:txBody>
          <a:bodyPr wrap="none" rtlCol="0">
            <a:spAutoFit/>
          </a:bodyPr>
          <a:lstStyle/>
          <a:p>
            <a:r>
              <a:rPr lang="en-IN" sz="2800" dirty="0">
                <a:solidFill>
                  <a:srgbClr val="FF0066"/>
                </a:solidFill>
              </a:rPr>
              <a:t>Small Filters </a:t>
            </a:r>
            <a:r>
              <a:rPr lang="en-IN" sz="2800" dirty="0">
                <a:solidFill>
                  <a:srgbClr val="0000FF"/>
                </a:solidFill>
              </a:rPr>
              <a:t>vs</a:t>
            </a:r>
            <a:r>
              <a:rPr lang="en-IN" sz="2800" dirty="0"/>
              <a:t> </a:t>
            </a:r>
            <a:r>
              <a:rPr lang="en-IN" sz="2800" dirty="0">
                <a:solidFill>
                  <a:srgbClr val="FF0066"/>
                </a:solidFill>
              </a:rPr>
              <a:t>Large Filters</a:t>
            </a:r>
          </a:p>
        </p:txBody>
      </p:sp>
      <p:sp>
        <p:nvSpPr>
          <p:cNvPr id="8" name="TextBox 7"/>
          <p:cNvSpPr txBox="1"/>
          <p:nvPr/>
        </p:nvSpPr>
        <p:spPr>
          <a:xfrm>
            <a:off x="569167" y="2311443"/>
            <a:ext cx="3918857" cy="646331"/>
          </a:xfrm>
          <a:prstGeom prst="rect">
            <a:avLst/>
          </a:prstGeom>
          <a:noFill/>
        </p:spPr>
        <p:txBody>
          <a:bodyPr wrap="square" rtlCol="0">
            <a:spAutoFit/>
          </a:bodyPr>
          <a:lstStyle/>
          <a:p>
            <a:r>
              <a:rPr lang="en-IN" dirty="0">
                <a:solidFill>
                  <a:srgbClr val="FF0066"/>
                </a:solidFill>
              </a:rPr>
              <a:t>Single feature computed on the input of size 7x7</a:t>
            </a:r>
          </a:p>
        </p:txBody>
      </p:sp>
      <p:sp>
        <p:nvSpPr>
          <p:cNvPr id="11" name="TextBox 10"/>
          <p:cNvSpPr txBox="1"/>
          <p:nvPr/>
        </p:nvSpPr>
        <p:spPr>
          <a:xfrm>
            <a:off x="5940351" y="1971267"/>
            <a:ext cx="628698" cy="461665"/>
          </a:xfrm>
          <a:prstGeom prst="rect">
            <a:avLst/>
          </a:prstGeom>
          <a:noFill/>
        </p:spPr>
        <p:txBody>
          <a:bodyPr wrap="none" rtlCol="0">
            <a:spAutoFit/>
          </a:bodyPr>
          <a:lstStyle/>
          <a:p>
            <a:r>
              <a:rPr lang="en-IN" sz="2400" dirty="0">
                <a:solidFill>
                  <a:srgbClr val="0000FF"/>
                </a:solidFill>
              </a:rPr>
              <a:t>3x3</a:t>
            </a:r>
          </a:p>
        </p:txBody>
      </p:sp>
      <p:sp>
        <p:nvSpPr>
          <p:cNvPr id="12" name="TextBox 11"/>
          <p:cNvSpPr txBox="1"/>
          <p:nvPr/>
        </p:nvSpPr>
        <p:spPr>
          <a:xfrm>
            <a:off x="4637314" y="2307618"/>
            <a:ext cx="3137013" cy="369332"/>
          </a:xfrm>
          <a:prstGeom prst="rect">
            <a:avLst/>
          </a:prstGeom>
          <a:noFill/>
        </p:spPr>
        <p:txBody>
          <a:bodyPr wrap="none" rtlCol="0">
            <a:spAutoFit/>
          </a:bodyPr>
          <a:lstStyle/>
          <a:p>
            <a:r>
              <a:rPr lang="en-IN" dirty="0"/>
              <a:t>Need 3 sequential convolutions</a:t>
            </a:r>
          </a:p>
        </p:txBody>
      </p:sp>
      <p:sp>
        <p:nvSpPr>
          <p:cNvPr id="13" name="TextBox 12"/>
          <p:cNvSpPr txBox="1"/>
          <p:nvPr/>
        </p:nvSpPr>
        <p:spPr>
          <a:xfrm>
            <a:off x="9401345" y="1971267"/>
            <a:ext cx="628698" cy="461665"/>
          </a:xfrm>
          <a:prstGeom prst="rect">
            <a:avLst/>
          </a:prstGeom>
          <a:noFill/>
        </p:spPr>
        <p:txBody>
          <a:bodyPr wrap="none" rtlCol="0">
            <a:spAutoFit/>
          </a:bodyPr>
          <a:lstStyle/>
          <a:p>
            <a:r>
              <a:rPr lang="en-IN" sz="2400" dirty="0">
                <a:solidFill>
                  <a:srgbClr val="0000FF"/>
                </a:solidFill>
              </a:rPr>
              <a:t>7x7</a:t>
            </a:r>
          </a:p>
        </p:txBody>
      </p:sp>
      <p:sp>
        <p:nvSpPr>
          <p:cNvPr id="14" name="TextBox 13"/>
          <p:cNvSpPr txBox="1"/>
          <p:nvPr/>
        </p:nvSpPr>
        <p:spPr>
          <a:xfrm>
            <a:off x="8098308" y="2307618"/>
            <a:ext cx="3017749" cy="369332"/>
          </a:xfrm>
          <a:prstGeom prst="rect">
            <a:avLst/>
          </a:prstGeom>
          <a:noFill/>
        </p:spPr>
        <p:txBody>
          <a:bodyPr wrap="none" rtlCol="0">
            <a:spAutoFit/>
          </a:bodyPr>
          <a:lstStyle/>
          <a:p>
            <a:r>
              <a:rPr lang="en-IN" dirty="0"/>
              <a:t>Single convolution is sufficient</a:t>
            </a:r>
          </a:p>
        </p:txBody>
      </p:sp>
      <p:sp>
        <p:nvSpPr>
          <p:cNvPr id="15" name="TextBox 14"/>
          <p:cNvSpPr txBox="1"/>
          <p:nvPr/>
        </p:nvSpPr>
        <p:spPr>
          <a:xfrm>
            <a:off x="564550" y="2971838"/>
            <a:ext cx="3918857" cy="369332"/>
          </a:xfrm>
          <a:prstGeom prst="rect">
            <a:avLst/>
          </a:prstGeom>
          <a:noFill/>
        </p:spPr>
        <p:txBody>
          <a:bodyPr wrap="square" rtlCol="0">
            <a:spAutoFit/>
          </a:bodyPr>
          <a:lstStyle/>
          <a:p>
            <a:r>
              <a:rPr lang="en-IN" dirty="0">
                <a:solidFill>
                  <a:srgbClr val="FF0066"/>
                </a:solidFill>
              </a:rPr>
              <a:t>Number of parameters required</a:t>
            </a:r>
          </a:p>
        </p:txBody>
      </p:sp>
      <p:sp>
        <p:nvSpPr>
          <p:cNvPr id="16" name="TextBox 15"/>
          <p:cNvSpPr txBox="1"/>
          <p:nvPr/>
        </p:nvSpPr>
        <p:spPr>
          <a:xfrm>
            <a:off x="4632697" y="2968013"/>
            <a:ext cx="1083951" cy="369332"/>
          </a:xfrm>
          <a:prstGeom prst="rect">
            <a:avLst/>
          </a:prstGeom>
          <a:noFill/>
        </p:spPr>
        <p:txBody>
          <a:bodyPr wrap="none" rtlCol="0">
            <a:spAutoFit/>
          </a:bodyPr>
          <a:lstStyle/>
          <a:p>
            <a:r>
              <a:rPr lang="en-IN" dirty="0"/>
              <a:t>3x3x3=27</a:t>
            </a:r>
          </a:p>
        </p:txBody>
      </p:sp>
      <p:sp>
        <p:nvSpPr>
          <p:cNvPr id="17" name="TextBox 16"/>
          <p:cNvSpPr txBox="1"/>
          <p:nvPr/>
        </p:nvSpPr>
        <p:spPr>
          <a:xfrm>
            <a:off x="8093691" y="2968013"/>
            <a:ext cx="1083951" cy="369332"/>
          </a:xfrm>
          <a:prstGeom prst="rect">
            <a:avLst/>
          </a:prstGeom>
          <a:noFill/>
        </p:spPr>
        <p:txBody>
          <a:bodyPr wrap="none" rtlCol="0">
            <a:spAutoFit/>
          </a:bodyPr>
          <a:lstStyle/>
          <a:p>
            <a:r>
              <a:rPr lang="en-IN" dirty="0"/>
              <a:t>7x7x1=49</a:t>
            </a:r>
          </a:p>
        </p:txBody>
      </p:sp>
      <p:sp>
        <p:nvSpPr>
          <p:cNvPr id="18" name="TextBox 17"/>
          <p:cNvSpPr txBox="1"/>
          <p:nvPr/>
        </p:nvSpPr>
        <p:spPr>
          <a:xfrm>
            <a:off x="559931" y="3475223"/>
            <a:ext cx="3918857" cy="369332"/>
          </a:xfrm>
          <a:prstGeom prst="rect">
            <a:avLst/>
          </a:prstGeom>
          <a:noFill/>
        </p:spPr>
        <p:txBody>
          <a:bodyPr wrap="square" rtlCol="0">
            <a:spAutoFit/>
          </a:bodyPr>
          <a:lstStyle/>
          <a:p>
            <a:r>
              <a:rPr lang="en-IN" dirty="0">
                <a:solidFill>
                  <a:srgbClr val="FF0066"/>
                </a:solidFill>
              </a:rPr>
              <a:t>Type of features captured</a:t>
            </a:r>
          </a:p>
        </p:txBody>
      </p:sp>
    </p:spTree>
    <p:extLst>
      <p:ext uri="{BB962C8B-B14F-4D97-AF65-F5344CB8AC3E}">
        <p14:creationId xmlns:p14="http://schemas.microsoft.com/office/powerpoint/2010/main" val="977596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4;p33"/>
          <p:cNvSpPr txBox="1"/>
          <p:nvPr/>
        </p:nvSpPr>
        <p:spPr>
          <a:xfrm>
            <a:off x="3051551" y="445347"/>
            <a:ext cx="5806294"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VGG-16</a:t>
            </a:r>
            <a:endParaRPr sz="2400" dirty="0">
              <a:solidFill>
                <a:schemeClr val="dk1"/>
              </a:solidFill>
            </a:endParaRPr>
          </a:p>
        </p:txBody>
      </p:sp>
      <p:sp>
        <p:nvSpPr>
          <p:cNvPr id="3"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TextBox 8"/>
          <p:cNvSpPr txBox="1"/>
          <p:nvPr/>
        </p:nvSpPr>
        <p:spPr>
          <a:xfrm>
            <a:off x="3778898" y="1152898"/>
            <a:ext cx="4151457" cy="523220"/>
          </a:xfrm>
          <a:prstGeom prst="rect">
            <a:avLst/>
          </a:prstGeom>
          <a:noFill/>
        </p:spPr>
        <p:txBody>
          <a:bodyPr wrap="none" rtlCol="0">
            <a:spAutoFit/>
          </a:bodyPr>
          <a:lstStyle/>
          <a:p>
            <a:r>
              <a:rPr lang="en-IN" sz="2800" dirty="0">
                <a:solidFill>
                  <a:srgbClr val="FF0066"/>
                </a:solidFill>
              </a:rPr>
              <a:t>Small Filters </a:t>
            </a:r>
            <a:r>
              <a:rPr lang="en-IN" sz="2800" dirty="0">
                <a:solidFill>
                  <a:srgbClr val="0000FF"/>
                </a:solidFill>
              </a:rPr>
              <a:t>vs</a:t>
            </a:r>
            <a:r>
              <a:rPr lang="en-IN" sz="2800" dirty="0"/>
              <a:t> </a:t>
            </a:r>
            <a:r>
              <a:rPr lang="en-IN" sz="2800" dirty="0">
                <a:solidFill>
                  <a:srgbClr val="FF0066"/>
                </a:solidFill>
              </a:rPr>
              <a:t>Large Filters</a:t>
            </a:r>
          </a:p>
        </p:txBody>
      </p:sp>
      <p:sp>
        <p:nvSpPr>
          <p:cNvPr id="8" name="TextBox 7"/>
          <p:cNvSpPr txBox="1"/>
          <p:nvPr/>
        </p:nvSpPr>
        <p:spPr>
          <a:xfrm>
            <a:off x="569167" y="2311443"/>
            <a:ext cx="3918857" cy="646331"/>
          </a:xfrm>
          <a:prstGeom prst="rect">
            <a:avLst/>
          </a:prstGeom>
          <a:noFill/>
        </p:spPr>
        <p:txBody>
          <a:bodyPr wrap="square" rtlCol="0">
            <a:spAutoFit/>
          </a:bodyPr>
          <a:lstStyle/>
          <a:p>
            <a:r>
              <a:rPr lang="en-IN" dirty="0">
                <a:solidFill>
                  <a:srgbClr val="FF0066"/>
                </a:solidFill>
              </a:rPr>
              <a:t>Single feature computed on the input of size 7x7</a:t>
            </a:r>
          </a:p>
        </p:txBody>
      </p:sp>
      <p:sp>
        <p:nvSpPr>
          <p:cNvPr id="11" name="TextBox 10"/>
          <p:cNvSpPr txBox="1"/>
          <p:nvPr/>
        </p:nvSpPr>
        <p:spPr>
          <a:xfrm>
            <a:off x="5940351" y="1971267"/>
            <a:ext cx="628698" cy="461665"/>
          </a:xfrm>
          <a:prstGeom prst="rect">
            <a:avLst/>
          </a:prstGeom>
          <a:noFill/>
        </p:spPr>
        <p:txBody>
          <a:bodyPr wrap="none" rtlCol="0">
            <a:spAutoFit/>
          </a:bodyPr>
          <a:lstStyle/>
          <a:p>
            <a:r>
              <a:rPr lang="en-IN" sz="2400" dirty="0">
                <a:solidFill>
                  <a:srgbClr val="0000FF"/>
                </a:solidFill>
              </a:rPr>
              <a:t>3x3</a:t>
            </a:r>
          </a:p>
        </p:txBody>
      </p:sp>
      <p:sp>
        <p:nvSpPr>
          <p:cNvPr id="12" name="TextBox 11"/>
          <p:cNvSpPr txBox="1"/>
          <p:nvPr/>
        </p:nvSpPr>
        <p:spPr>
          <a:xfrm>
            <a:off x="4637314" y="2307618"/>
            <a:ext cx="3137013" cy="369332"/>
          </a:xfrm>
          <a:prstGeom prst="rect">
            <a:avLst/>
          </a:prstGeom>
          <a:noFill/>
        </p:spPr>
        <p:txBody>
          <a:bodyPr wrap="none" rtlCol="0">
            <a:spAutoFit/>
          </a:bodyPr>
          <a:lstStyle/>
          <a:p>
            <a:r>
              <a:rPr lang="en-IN" dirty="0"/>
              <a:t>Need 3 sequential convolutions</a:t>
            </a:r>
          </a:p>
        </p:txBody>
      </p:sp>
      <p:sp>
        <p:nvSpPr>
          <p:cNvPr id="13" name="TextBox 12"/>
          <p:cNvSpPr txBox="1"/>
          <p:nvPr/>
        </p:nvSpPr>
        <p:spPr>
          <a:xfrm>
            <a:off x="9401345" y="1971267"/>
            <a:ext cx="628698" cy="461665"/>
          </a:xfrm>
          <a:prstGeom prst="rect">
            <a:avLst/>
          </a:prstGeom>
          <a:noFill/>
        </p:spPr>
        <p:txBody>
          <a:bodyPr wrap="none" rtlCol="0">
            <a:spAutoFit/>
          </a:bodyPr>
          <a:lstStyle/>
          <a:p>
            <a:r>
              <a:rPr lang="en-IN" sz="2400" dirty="0">
                <a:solidFill>
                  <a:srgbClr val="0000FF"/>
                </a:solidFill>
              </a:rPr>
              <a:t>7x7</a:t>
            </a:r>
          </a:p>
        </p:txBody>
      </p:sp>
      <p:sp>
        <p:nvSpPr>
          <p:cNvPr id="14" name="TextBox 13"/>
          <p:cNvSpPr txBox="1"/>
          <p:nvPr/>
        </p:nvSpPr>
        <p:spPr>
          <a:xfrm>
            <a:off x="8098308" y="2307618"/>
            <a:ext cx="3017749" cy="369332"/>
          </a:xfrm>
          <a:prstGeom prst="rect">
            <a:avLst/>
          </a:prstGeom>
          <a:noFill/>
        </p:spPr>
        <p:txBody>
          <a:bodyPr wrap="none" rtlCol="0">
            <a:spAutoFit/>
          </a:bodyPr>
          <a:lstStyle/>
          <a:p>
            <a:r>
              <a:rPr lang="en-IN" dirty="0"/>
              <a:t>Single convolution is sufficient</a:t>
            </a:r>
          </a:p>
        </p:txBody>
      </p:sp>
      <p:sp>
        <p:nvSpPr>
          <p:cNvPr id="15" name="TextBox 14"/>
          <p:cNvSpPr txBox="1"/>
          <p:nvPr/>
        </p:nvSpPr>
        <p:spPr>
          <a:xfrm>
            <a:off x="564550" y="2971838"/>
            <a:ext cx="3918857" cy="369332"/>
          </a:xfrm>
          <a:prstGeom prst="rect">
            <a:avLst/>
          </a:prstGeom>
          <a:noFill/>
        </p:spPr>
        <p:txBody>
          <a:bodyPr wrap="square" rtlCol="0">
            <a:spAutoFit/>
          </a:bodyPr>
          <a:lstStyle/>
          <a:p>
            <a:r>
              <a:rPr lang="en-IN" dirty="0">
                <a:solidFill>
                  <a:srgbClr val="FF0066"/>
                </a:solidFill>
              </a:rPr>
              <a:t>Number of parameters required</a:t>
            </a:r>
          </a:p>
        </p:txBody>
      </p:sp>
      <p:sp>
        <p:nvSpPr>
          <p:cNvPr id="16" name="TextBox 15"/>
          <p:cNvSpPr txBox="1"/>
          <p:nvPr/>
        </p:nvSpPr>
        <p:spPr>
          <a:xfrm>
            <a:off x="4632697" y="2968013"/>
            <a:ext cx="1083951" cy="369332"/>
          </a:xfrm>
          <a:prstGeom prst="rect">
            <a:avLst/>
          </a:prstGeom>
          <a:noFill/>
        </p:spPr>
        <p:txBody>
          <a:bodyPr wrap="none" rtlCol="0">
            <a:spAutoFit/>
          </a:bodyPr>
          <a:lstStyle/>
          <a:p>
            <a:r>
              <a:rPr lang="en-IN" dirty="0"/>
              <a:t>3x3x3=27</a:t>
            </a:r>
          </a:p>
        </p:txBody>
      </p:sp>
      <p:sp>
        <p:nvSpPr>
          <p:cNvPr id="17" name="TextBox 16"/>
          <p:cNvSpPr txBox="1"/>
          <p:nvPr/>
        </p:nvSpPr>
        <p:spPr>
          <a:xfrm>
            <a:off x="8093691" y="2968013"/>
            <a:ext cx="1083951" cy="369332"/>
          </a:xfrm>
          <a:prstGeom prst="rect">
            <a:avLst/>
          </a:prstGeom>
          <a:noFill/>
        </p:spPr>
        <p:txBody>
          <a:bodyPr wrap="none" rtlCol="0">
            <a:spAutoFit/>
          </a:bodyPr>
          <a:lstStyle/>
          <a:p>
            <a:r>
              <a:rPr lang="en-IN" dirty="0"/>
              <a:t>7x7x1=49</a:t>
            </a:r>
          </a:p>
        </p:txBody>
      </p:sp>
      <p:sp>
        <p:nvSpPr>
          <p:cNvPr id="18" name="TextBox 17"/>
          <p:cNvSpPr txBox="1"/>
          <p:nvPr/>
        </p:nvSpPr>
        <p:spPr>
          <a:xfrm>
            <a:off x="559931" y="3475223"/>
            <a:ext cx="3918857" cy="369332"/>
          </a:xfrm>
          <a:prstGeom prst="rect">
            <a:avLst/>
          </a:prstGeom>
          <a:noFill/>
        </p:spPr>
        <p:txBody>
          <a:bodyPr wrap="square" rtlCol="0">
            <a:spAutoFit/>
          </a:bodyPr>
          <a:lstStyle/>
          <a:p>
            <a:r>
              <a:rPr lang="en-IN" dirty="0">
                <a:solidFill>
                  <a:srgbClr val="FF0066"/>
                </a:solidFill>
              </a:rPr>
              <a:t>Type of features captured</a:t>
            </a:r>
          </a:p>
        </p:txBody>
      </p:sp>
      <p:sp>
        <p:nvSpPr>
          <p:cNvPr id="19" name="TextBox 18"/>
          <p:cNvSpPr txBox="1"/>
          <p:nvPr/>
        </p:nvSpPr>
        <p:spPr>
          <a:xfrm>
            <a:off x="4628078" y="3471398"/>
            <a:ext cx="2520867" cy="923330"/>
          </a:xfrm>
          <a:prstGeom prst="rect">
            <a:avLst/>
          </a:prstGeom>
          <a:noFill/>
        </p:spPr>
        <p:txBody>
          <a:bodyPr wrap="square" rtlCol="0">
            <a:spAutoFit/>
          </a:bodyPr>
          <a:lstStyle/>
          <a:p>
            <a:r>
              <a:rPr lang="en-IN" dirty="0"/>
              <a:t>can often </a:t>
            </a:r>
            <a:r>
              <a:rPr lang="en-US" dirty="0"/>
              <a:t>capture more interesting and complex features</a:t>
            </a:r>
            <a:endParaRPr lang="en-IN" dirty="0"/>
          </a:p>
        </p:txBody>
      </p:sp>
      <p:sp>
        <p:nvSpPr>
          <p:cNvPr id="20" name="TextBox 19"/>
          <p:cNvSpPr txBox="1"/>
          <p:nvPr/>
        </p:nvSpPr>
        <p:spPr>
          <a:xfrm>
            <a:off x="8089072" y="3471398"/>
            <a:ext cx="3667499" cy="1200329"/>
          </a:xfrm>
          <a:prstGeom prst="rect">
            <a:avLst/>
          </a:prstGeom>
          <a:noFill/>
        </p:spPr>
        <p:txBody>
          <a:bodyPr wrap="square" rtlCol="0">
            <a:spAutoFit/>
          </a:bodyPr>
          <a:lstStyle/>
          <a:p>
            <a:r>
              <a:rPr lang="en-IN" dirty="0"/>
              <a:t>Features captured </a:t>
            </a:r>
            <a:r>
              <a:rPr lang="en-US" dirty="0"/>
              <a:t>look like primitive edge features</a:t>
            </a:r>
          </a:p>
          <a:p>
            <a:r>
              <a:rPr lang="en-US" dirty="0"/>
              <a:t>Unable to capture sophisticated shapes in smaller regions</a:t>
            </a:r>
            <a:endParaRPr lang="en-IN" dirty="0"/>
          </a:p>
        </p:txBody>
      </p:sp>
    </p:spTree>
    <p:extLst>
      <p:ext uri="{BB962C8B-B14F-4D97-AF65-F5344CB8AC3E}">
        <p14:creationId xmlns:p14="http://schemas.microsoft.com/office/powerpoint/2010/main" val="10223578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4;p33"/>
          <p:cNvSpPr txBox="1"/>
          <p:nvPr/>
        </p:nvSpPr>
        <p:spPr>
          <a:xfrm>
            <a:off x="3051551" y="445347"/>
            <a:ext cx="5806294"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VGG-16</a:t>
            </a:r>
            <a:endParaRPr sz="2400" dirty="0">
              <a:solidFill>
                <a:schemeClr val="dk1"/>
              </a:solidFill>
            </a:endParaRPr>
          </a:p>
        </p:txBody>
      </p:sp>
      <p:sp>
        <p:nvSpPr>
          <p:cNvPr id="3"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 name="TextBox 9"/>
          <p:cNvSpPr txBox="1"/>
          <p:nvPr/>
        </p:nvSpPr>
        <p:spPr>
          <a:xfrm>
            <a:off x="3060882" y="1152730"/>
            <a:ext cx="5534785" cy="523220"/>
          </a:xfrm>
          <a:prstGeom prst="rect">
            <a:avLst/>
          </a:prstGeom>
          <a:noFill/>
        </p:spPr>
        <p:txBody>
          <a:bodyPr wrap="none" rtlCol="0">
            <a:spAutoFit/>
          </a:bodyPr>
          <a:lstStyle/>
          <a:p>
            <a:r>
              <a:rPr lang="en-IN" sz="2800" dirty="0">
                <a:solidFill>
                  <a:srgbClr val="FF0066"/>
                </a:solidFill>
              </a:rPr>
              <a:t>Shallow Network </a:t>
            </a:r>
            <a:r>
              <a:rPr lang="en-IN" sz="2800" dirty="0">
                <a:solidFill>
                  <a:srgbClr val="0000FF"/>
                </a:solidFill>
              </a:rPr>
              <a:t>vs</a:t>
            </a:r>
            <a:r>
              <a:rPr lang="en-IN" sz="2800" dirty="0"/>
              <a:t> </a:t>
            </a:r>
            <a:r>
              <a:rPr lang="en-IN" sz="2800" dirty="0">
                <a:solidFill>
                  <a:srgbClr val="FF0066"/>
                </a:solidFill>
              </a:rPr>
              <a:t>Deeper Network</a:t>
            </a:r>
          </a:p>
        </p:txBody>
      </p:sp>
      <p:sp>
        <p:nvSpPr>
          <p:cNvPr id="5" name="TextBox 4"/>
          <p:cNvSpPr txBox="1"/>
          <p:nvPr/>
        </p:nvSpPr>
        <p:spPr>
          <a:xfrm>
            <a:off x="567160" y="1715613"/>
            <a:ext cx="8854632" cy="1754326"/>
          </a:xfrm>
          <a:prstGeom prst="rect">
            <a:avLst/>
          </a:prstGeom>
          <a:noFill/>
        </p:spPr>
        <p:txBody>
          <a:bodyPr wrap="square" rtlCol="0">
            <a:spAutoFit/>
          </a:bodyPr>
          <a:lstStyle/>
          <a:p>
            <a:r>
              <a:rPr lang="en-US" dirty="0"/>
              <a:t>Greater depth forces </a:t>
            </a:r>
          </a:p>
          <a:p>
            <a:pPr lvl="1"/>
            <a:r>
              <a:rPr lang="en-US" dirty="0">
                <a:solidFill>
                  <a:srgbClr val="FF0066"/>
                </a:solidFill>
              </a:rPr>
              <a:t>MORE NONLINEARITY </a:t>
            </a:r>
          </a:p>
          <a:p>
            <a:pPr marL="742950" lvl="1" indent="-285750">
              <a:buFont typeface="Arial" panose="020B0604020202020204" pitchFamily="34" charset="0"/>
              <a:buChar char="•"/>
            </a:pPr>
            <a:r>
              <a:rPr lang="en-US" dirty="0"/>
              <a:t>because of the presence of more </a:t>
            </a:r>
            <a:r>
              <a:rPr lang="en-US" dirty="0" err="1"/>
              <a:t>ReLU</a:t>
            </a:r>
            <a:r>
              <a:rPr lang="en-US" dirty="0"/>
              <a:t> layers</a:t>
            </a:r>
          </a:p>
          <a:p>
            <a:pPr lvl="1"/>
            <a:r>
              <a:rPr lang="en-US" dirty="0">
                <a:solidFill>
                  <a:srgbClr val="FF0066"/>
                </a:solidFill>
              </a:rPr>
              <a:t>GREATER REGULARIZATION</a:t>
            </a:r>
          </a:p>
          <a:p>
            <a:pPr marL="742950" lvl="1" indent="-285750">
              <a:buFont typeface="Arial" panose="020B0604020202020204" pitchFamily="34" charset="0"/>
              <a:buChar char="•"/>
            </a:pPr>
            <a:r>
              <a:rPr lang="en-US" dirty="0"/>
              <a:t>because the increased depth forces a structure on the layers through the use of repeated composition of convolutions</a:t>
            </a:r>
          </a:p>
        </p:txBody>
      </p:sp>
      <p:sp>
        <p:nvSpPr>
          <p:cNvPr id="21" name="TextBox 20"/>
          <p:cNvSpPr txBox="1"/>
          <p:nvPr/>
        </p:nvSpPr>
        <p:spPr>
          <a:xfrm>
            <a:off x="1353298" y="3455921"/>
            <a:ext cx="8901872" cy="954107"/>
          </a:xfrm>
          <a:prstGeom prst="rect">
            <a:avLst/>
          </a:prstGeom>
          <a:noFill/>
        </p:spPr>
        <p:txBody>
          <a:bodyPr wrap="square" rtlCol="0">
            <a:spAutoFit/>
          </a:bodyPr>
          <a:lstStyle/>
          <a:p>
            <a:pPr algn="ctr"/>
            <a:r>
              <a:rPr lang="en-US" sz="2800" dirty="0">
                <a:solidFill>
                  <a:srgbClr val="FF0066"/>
                </a:solidFill>
              </a:rPr>
              <a:t>Summary of using</a:t>
            </a:r>
          </a:p>
          <a:p>
            <a:pPr algn="ctr"/>
            <a:r>
              <a:rPr lang="en-US" sz="2800" dirty="0">
                <a:solidFill>
                  <a:srgbClr val="FF0066"/>
                </a:solidFill>
              </a:rPr>
              <a:t>Architectures with greater depth and reduced filter size</a:t>
            </a:r>
            <a:endParaRPr lang="en-IN" sz="2800" dirty="0">
              <a:solidFill>
                <a:srgbClr val="FF0066"/>
              </a:solidFill>
            </a:endParaRPr>
          </a:p>
        </p:txBody>
      </p:sp>
      <p:sp>
        <p:nvSpPr>
          <p:cNvPr id="7" name="Rectangle 6"/>
          <p:cNvSpPr/>
          <p:nvPr/>
        </p:nvSpPr>
        <p:spPr>
          <a:xfrm>
            <a:off x="544945" y="4381454"/>
            <a:ext cx="9790546" cy="2031325"/>
          </a:xfrm>
          <a:prstGeom prst="rect">
            <a:avLst/>
          </a:prstGeom>
        </p:spPr>
        <p:txBody>
          <a:bodyPr wrap="square">
            <a:spAutoFit/>
          </a:bodyPr>
          <a:lstStyle/>
          <a:p>
            <a:pPr marL="285750" indent="-285750" algn="just">
              <a:buFont typeface="Arial" panose="020B0604020202020204" pitchFamily="34" charset="0"/>
              <a:buChar char="•"/>
            </a:pPr>
            <a:r>
              <a:rPr lang="en-US" dirty="0">
                <a:latin typeface="XvhwxgNbnxbtMtnwxnCMR10"/>
              </a:rPr>
              <a:t>Require fewer parameters, because the number of parameters in each layer is given by </a:t>
            </a:r>
          </a:p>
          <a:p>
            <a:pPr marL="742950" lvl="1" indent="-285750" algn="just">
              <a:buFont typeface="Arial" panose="020B0604020202020204" pitchFamily="34" charset="0"/>
              <a:buChar char="•"/>
            </a:pPr>
            <a:r>
              <a:rPr lang="en-US" dirty="0">
                <a:latin typeface="XvhwxgNbnxbtMtnwxnCMR10"/>
              </a:rPr>
              <a:t>the square of the filter size, whereas </a:t>
            </a:r>
          </a:p>
          <a:p>
            <a:pPr marL="742950" lvl="1" indent="-285750" algn="just">
              <a:buFont typeface="Arial" panose="020B0604020202020204" pitchFamily="34" charset="0"/>
              <a:buChar char="•"/>
            </a:pPr>
            <a:r>
              <a:rPr lang="en-US" dirty="0">
                <a:latin typeface="XvhwxgNbnxbtMtnwxnCMR10"/>
              </a:rPr>
              <a:t>depend linearly on the depth. </a:t>
            </a:r>
          </a:p>
          <a:p>
            <a:pPr marL="285750" indent="-285750" algn="just">
              <a:buFont typeface="Arial" panose="020B0604020202020204" pitchFamily="34" charset="0"/>
              <a:buChar char="•"/>
            </a:pPr>
            <a:r>
              <a:rPr lang="en-US" dirty="0">
                <a:latin typeface="XvhwxgNbnxbtMtnwxnCMR10"/>
              </a:rPr>
              <a:t>Therefore, one can drastically reduce the number of parameters by using smaller filter sizes, and instead “spend” these parameters by using increased depth. </a:t>
            </a:r>
          </a:p>
          <a:p>
            <a:pPr marL="285750" indent="-285750" algn="just">
              <a:buFont typeface="Arial" panose="020B0604020202020204" pitchFamily="34" charset="0"/>
              <a:buChar char="•"/>
            </a:pPr>
            <a:r>
              <a:rPr lang="en-US" dirty="0">
                <a:latin typeface="XvhwxgNbnxbtMtnwxnCMR10"/>
              </a:rPr>
              <a:t>Increased depth also allows the use of a greater number of nonlinear activations, which increases the discriminative power of the model.</a:t>
            </a:r>
            <a:endParaRPr lang="en-IN" dirty="0"/>
          </a:p>
        </p:txBody>
      </p:sp>
    </p:spTree>
    <p:extLst>
      <p:ext uri="{BB962C8B-B14F-4D97-AF65-F5344CB8AC3E}">
        <p14:creationId xmlns:p14="http://schemas.microsoft.com/office/powerpoint/2010/main" val="1021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4;p33"/>
          <p:cNvSpPr txBox="1"/>
          <p:nvPr/>
        </p:nvSpPr>
        <p:spPr>
          <a:xfrm>
            <a:off x="3051551" y="445347"/>
            <a:ext cx="5806294"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VGG-16</a:t>
            </a:r>
            <a:endParaRPr sz="2400" dirty="0">
              <a:solidFill>
                <a:schemeClr val="dk1"/>
              </a:solidFill>
            </a:endParaRPr>
          </a:p>
        </p:txBody>
      </p:sp>
      <p:sp>
        <p:nvSpPr>
          <p:cNvPr id="3"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Rectangle 6"/>
          <p:cNvSpPr/>
          <p:nvPr/>
        </p:nvSpPr>
        <p:spPr>
          <a:xfrm>
            <a:off x="544945" y="1249738"/>
            <a:ext cx="7915564" cy="3447098"/>
          </a:xfrm>
          <a:prstGeom prst="rect">
            <a:avLst/>
          </a:prstGeom>
        </p:spPr>
        <p:txBody>
          <a:bodyPr wrap="square">
            <a:spAutoFit/>
          </a:bodyPr>
          <a:lstStyle/>
          <a:p>
            <a:r>
              <a:rPr lang="en-US" sz="2000" dirty="0">
                <a:solidFill>
                  <a:srgbClr val="FF0066"/>
                </a:solidFill>
              </a:rPr>
              <a:t>DESIGN CHOICES</a:t>
            </a:r>
          </a:p>
          <a:p>
            <a:r>
              <a:rPr lang="en-US" sz="2000" dirty="0">
                <a:solidFill>
                  <a:srgbClr val="0000FF"/>
                </a:solidFill>
              </a:rPr>
              <a:t>Key idea</a:t>
            </a:r>
          </a:p>
          <a:p>
            <a:pPr marL="285750" indent="-285750">
              <a:buFont typeface="Arial" panose="020B0604020202020204" pitchFamily="34" charset="0"/>
              <a:buChar char="•"/>
            </a:pPr>
            <a:r>
              <a:rPr lang="en-US" sz="2000" dirty="0"/>
              <a:t>The idea was to always increase the depth by a factor of 2 whenever the spatial footprint reduced by a factor of 2. </a:t>
            </a:r>
          </a:p>
          <a:p>
            <a:pPr marL="285750" indent="-285750">
              <a:buFont typeface="Arial" panose="020B0604020202020204" pitchFamily="34" charset="0"/>
              <a:buChar char="•"/>
            </a:pPr>
            <a:r>
              <a:rPr lang="en-US" sz="2000" dirty="0"/>
              <a:t>This design choice results in some level of balance in the computational effort across layers, and was inherited by some of the later architectures like </a:t>
            </a:r>
            <a:r>
              <a:rPr lang="en-US" sz="2000" i="1" dirty="0" err="1"/>
              <a:t>ResNet</a:t>
            </a:r>
            <a:r>
              <a:rPr lang="en-US" sz="2000" dirty="0"/>
              <a:t>.</a:t>
            </a:r>
            <a:endParaRPr lang="en-US" sz="2000" dirty="0">
              <a:solidFill>
                <a:srgbClr val="0000FF"/>
              </a:solidFill>
            </a:endParaRPr>
          </a:p>
          <a:p>
            <a:r>
              <a:rPr lang="en-US" sz="2000" dirty="0">
                <a:solidFill>
                  <a:srgbClr val="0000FF"/>
                </a:solidFill>
              </a:rPr>
              <a:t>No. of Layers</a:t>
            </a:r>
          </a:p>
          <a:p>
            <a:pPr marL="285750" indent="-285750">
              <a:buFont typeface="Arial" panose="020B0604020202020204" pitchFamily="34" charset="0"/>
              <a:buChar char="•"/>
            </a:pPr>
            <a:r>
              <a:rPr lang="en-US" sz="2000" dirty="0"/>
              <a:t>The tested networks were designed with various configurations with sizes between 11 and 19 layers</a:t>
            </a:r>
          </a:p>
          <a:p>
            <a:pPr marL="285750" indent="-285750">
              <a:buFont typeface="Arial" panose="020B0604020202020204" pitchFamily="34" charset="0"/>
              <a:buChar char="•"/>
            </a:pPr>
            <a:r>
              <a:rPr lang="en-US" sz="2000" dirty="0"/>
              <a:t>The best-performing versions had 16 or more layers.</a:t>
            </a:r>
          </a:p>
        </p:txBody>
      </p:sp>
      <p:pic>
        <p:nvPicPr>
          <p:cNvPr id="9" name="Google Shape;393;p33"/>
          <p:cNvPicPr preferRelativeResize="0"/>
          <p:nvPr/>
        </p:nvPicPr>
        <p:blipFill rotWithShape="1">
          <a:blip r:embed="rId3">
            <a:alphaModFix/>
          </a:blip>
          <a:srcRect l="44707" t="3203" r="11065"/>
          <a:stretch/>
        </p:blipFill>
        <p:spPr>
          <a:xfrm>
            <a:off x="8968508" y="676082"/>
            <a:ext cx="3223492" cy="5761664"/>
          </a:xfrm>
          <a:prstGeom prst="rect">
            <a:avLst/>
          </a:prstGeom>
          <a:noFill/>
          <a:ln>
            <a:noFill/>
          </a:ln>
        </p:spPr>
      </p:pic>
    </p:spTree>
    <p:extLst>
      <p:ext uri="{BB962C8B-B14F-4D97-AF65-F5344CB8AC3E}">
        <p14:creationId xmlns:p14="http://schemas.microsoft.com/office/powerpoint/2010/main" val="59211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ChangeArrowheads="1"/>
          </p:cNvSpPr>
          <p:nvPr/>
        </p:nvSpPr>
        <p:spPr bwMode="auto">
          <a:xfrm>
            <a:off x="385763" y="1517650"/>
            <a:ext cx="9653587" cy="461963"/>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defRPr/>
            </a:pPr>
            <a:r>
              <a:rPr lang="en-US" altLang="en-US" sz="2400" b="1" dirty="0">
                <a:latin typeface="Bookman Old Style" panose="02050604050505020204" pitchFamily="18" charset="0"/>
                <a:cs typeface="Arial" panose="020B0604020202020204" pitchFamily="34" charset="0"/>
              </a:rPr>
              <a:t>Convolutional Neural Networks have 2 main components.</a:t>
            </a:r>
          </a:p>
        </p:txBody>
      </p:sp>
      <p:sp>
        <p:nvSpPr>
          <p:cNvPr id="2" name="Rectangle 1"/>
          <p:cNvSpPr/>
          <p:nvPr/>
        </p:nvSpPr>
        <p:spPr>
          <a:xfrm>
            <a:off x="1403350" y="2403475"/>
            <a:ext cx="9415463" cy="2247900"/>
          </a:xfrm>
          <a:prstGeom prst="rect">
            <a:avLst/>
          </a:prstGeom>
          <a:ln>
            <a:solidFill>
              <a:schemeClr val="accent6">
                <a:lumMod val="75000"/>
              </a:schemeClr>
            </a:solidFill>
          </a:ln>
        </p:spPr>
        <p:txBody>
          <a:bodyPr>
            <a:spAutoFit/>
          </a:bodyPr>
          <a:lstStyle/>
          <a:p>
            <a:pPr marL="342900" indent="-342900" algn="just">
              <a:buFont typeface="Arial" panose="020B0604020202020204" pitchFamily="34" charset="0"/>
              <a:buChar char="•"/>
              <a:defRPr/>
            </a:pPr>
            <a:r>
              <a:rPr lang="en-US" altLang="en-US" sz="2000" b="1" dirty="0">
                <a:latin typeface="Bookman Old Style" panose="02050604050505020204" pitchFamily="18" charset="0"/>
                <a:cs typeface="Arial" panose="020B0604020202020204" pitchFamily="34" charset="0"/>
              </a:rPr>
              <a:t>Feature learning</a:t>
            </a:r>
            <a:r>
              <a:rPr lang="en-US" altLang="en-US" sz="2000" dirty="0">
                <a:latin typeface="Bookman Old Style" panose="02050604050505020204" pitchFamily="18" charset="0"/>
                <a:cs typeface="Arial" panose="020B0604020202020204" pitchFamily="34" charset="0"/>
              </a:rPr>
              <a:t>: Convolution, </a:t>
            </a:r>
            <a:r>
              <a:rPr lang="en-US" altLang="en-US" sz="2000" dirty="0" err="1">
                <a:latin typeface="Bookman Old Style" panose="02050604050505020204" pitchFamily="18" charset="0"/>
                <a:cs typeface="Arial" panose="020B0604020202020204" pitchFamily="34" charset="0"/>
              </a:rPr>
              <a:t>ReLU</a:t>
            </a:r>
            <a:r>
              <a:rPr lang="en-US" altLang="en-US" sz="2000" dirty="0">
                <a:latin typeface="Bookman Old Style" panose="02050604050505020204" pitchFamily="18" charset="0"/>
                <a:cs typeface="Arial" panose="020B0604020202020204" pitchFamily="34" charset="0"/>
              </a:rPr>
              <a:t>, Pooling layer phases here. </a:t>
            </a:r>
          </a:p>
          <a:p>
            <a:pPr algn="just">
              <a:defRPr/>
            </a:pPr>
            <a:r>
              <a:rPr lang="en-US" altLang="en-US" sz="2000" dirty="0">
                <a:latin typeface="Bookman Old Style" panose="02050604050505020204" pitchFamily="18" charset="0"/>
                <a:cs typeface="Arial" panose="020B0604020202020204" pitchFamily="34" charset="0"/>
              </a:rPr>
              <a:t>Edges, shades, lines, curves </a:t>
            </a:r>
            <a:r>
              <a:rPr lang="en-US" altLang="en-US" sz="2000" dirty="0" err="1">
                <a:latin typeface="Bookman Old Style" panose="02050604050505020204" pitchFamily="18" charset="0"/>
                <a:cs typeface="Arial" panose="020B0604020202020204" pitchFamily="34" charset="0"/>
              </a:rPr>
              <a:t>etc</a:t>
            </a:r>
            <a:r>
              <a:rPr lang="en-US" altLang="en-US" sz="2000" dirty="0">
                <a:latin typeface="Bookman Old Style" panose="02050604050505020204" pitchFamily="18" charset="0"/>
                <a:cs typeface="Arial" panose="020B0604020202020204" pitchFamily="34" charset="0"/>
              </a:rPr>
              <a:t> are get extracted.</a:t>
            </a:r>
          </a:p>
          <a:p>
            <a:pPr algn="just">
              <a:buFont typeface="Calibri" panose="020F0502020204030204" pitchFamily="34" charset="0"/>
              <a:buAutoNum type="arabicPeriod"/>
              <a:defRPr/>
            </a:pPr>
            <a:endParaRPr lang="en-US" altLang="en-US" sz="2000" dirty="0">
              <a:latin typeface="Bookman Old Style" panose="02050604050505020204" pitchFamily="18" charset="0"/>
              <a:cs typeface="Arial" panose="020B0604020202020204" pitchFamily="34" charset="0"/>
            </a:endParaRPr>
          </a:p>
          <a:p>
            <a:pPr algn="just">
              <a:buFont typeface="Calibri" panose="020F0502020204030204" pitchFamily="34" charset="0"/>
              <a:buAutoNum type="arabicPeriod"/>
              <a:defRPr/>
            </a:pPr>
            <a:endParaRPr lang="en-US" altLang="en-US" sz="2000" dirty="0">
              <a:latin typeface="Bookman Old Style" panose="02050604050505020204" pitchFamily="18" charset="0"/>
              <a:cs typeface="Arial" panose="020B0604020202020204" pitchFamily="34" charset="0"/>
            </a:endParaRPr>
          </a:p>
          <a:p>
            <a:pPr marL="342900" indent="-342900" algn="just">
              <a:buFont typeface="Arial" panose="020B0604020202020204" pitchFamily="34" charset="0"/>
              <a:buChar char="•"/>
              <a:defRPr/>
            </a:pPr>
            <a:r>
              <a:rPr lang="en-US" altLang="en-US" sz="2000" b="1" dirty="0">
                <a:latin typeface="Bookman Old Style" panose="02050604050505020204" pitchFamily="18" charset="0"/>
                <a:cs typeface="Arial" panose="020B0604020202020204" pitchFamily="34" charset="0"/>
              </a:rPr>
              <a:t>Classification</a:t>
            </a:r>
            <a:r>
              <a:rPr lang="en-US" altLang="en-US" sz="2000" dirty="0">
                <a:latin typeface="Bookman Old Style" panose="02050604050505020204" pitchFamily="18" charset="0"/>
                <a:cs typeface="Arial" panose="020B0604020202020204" pitchFamily="34" charset="0"/>
              </a:rPr>
              <a:t>: Fully Connected (FC) layer.</a:t>
            </a:r>
          </a:p>
          <a:p>
            <a:pPr algn="just">
              <a:defRPr/>
            </a:pPr>
            <a:r>
              <a:rPr lang="en-US" altLang="en-US" sz="2000" dirty="0">
                <a:latin typeface="Bookman Old Style" panose="02050604050505020204" pitchFamily="18" charset="0"/>
                <a:cs typeface="Arial" panose="020B0604020202020204" pitchFamily="34" charset="0"/>
              </a:rPr>
              <a:t>It will assign a</a:t>
            </a:r>
            <a:r>
              <a:rPr lang="en-US" altLang="en-US" sz="2000" b="1" dirty="0">
                <a:latin typeface="Bookman Old Style" panose="02050604050505020204" pitchFamily="18" charset="0"/>
                <a:cs typeface="Arial" panose="020B0604020202020204" pitchFamily="34" charset="0"/>
              </a:rPr>
              <a:t>  </a:t>
            </a:r>
            <a:r>
              <a:rPr lang="en-US" altLang="en-US" b="1" dirty="0">
                <a:latin typeface="Bookman Old Style" panose="02050604050505020204" pitchFamily="18" charset="0"/>
                <a:cs typeface="Arial" panose="020B0604020202020204" pitchFamily="34" charset="0"/>
              </a:rPr>
              <a:t>probability</a:t>
            </a:r>
            <a:r>
              <a:rPr lang="en-US" altLang="en-US" sz="2000" dirty="0">
                <a:latin typeface="Bookman Old Style" panose="02050604050505020204" pitchFamily="18" charset="0"/>
                <a:cs typeface="Arial" panose="020B0604020202020204" pitchFamily="34" charset="0"/>
              </a:rPr>
              <a:t> for the object on the image being what the algorithm predicts it is.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4;p33"/>
          <p:cNvSpPr txBox="1"/>
          <p:nvPr/>
        </p:nvSpPr>
        <p:spPr>
          <a:xfrm>
            <a:off x="3051551" y="445347"/>
            <a:ext cx="5806294"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VGG-16</a:t>
            </a:r>
            <a:endParaRPr sz="2400" dirty="0">
              <a:solidFill>
                <a:schemeClr val="dk1"/>
              </a:solidFill>
            </a:endParaRPr>
          </a:p>
        </p:txBody>
      </p:sp>
      <p:sp>
        <p:nvSpPr>
          <p:cNvPr id="3"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Rectangle 6"/>
          <p:cNvSpPr/>
          <p:nvPr/>
        </p:nvSpPr>
        <p:spPr>
          <a:xfrm>
            <a:off x="544945" y="1249738"/>
            <a:ext cx="7915564" cy="4401205"/>
          </a:xfrm>
          <a:prstGeom prst="rect">
            <a:avLst/>
          </a:prstGeom>
        </p:spPr>
        <p:txBody>
          <a:bodyPr wrap="square">
            <a:spAutoFit/>
          </a:bodyPr>
          <a:lstStyle/>
          <a:p>
            <a:r>
              <a:rPr lang="en-US" sz="2000" dirty="0">
                <a:solidFill>
                  <a:srgbClr val="FF0066"/>
                </a:solidFill>
              </a:rPr>
              <a:t>DESIGN CHOICES</a:t>
            </a:r>
          </a:p>
          <a:p>
            <a:r>
              <a:rPr lang="en-US" sz="2000" dirty="0">
                <a:solidFill>
                  <a:srgbClr val="0000FF"/>
                </a:solidFill>
              </a:rPr>
              <a:t>Filter sizes, padding, and stride</a:t>
            </a:r>
            <a:endParaRPr lang="en-US" sz="2000" dirty="0"/>
          </a:p>
          <a:p>
            <a:pPr marL="285750" indent="-285750">
              <a:buFont typeface="Arial" panose="020B0604020202020204" pitchFamily="34" charset="0"/>
              <a:buChar char="•"/>
            </a:pPr>
            <a:r>
              <a:rPr lang="en-US" sz="2000" dirty="0"/>
              <a:t>VGG always uses filters with spatial footprint 3×3 and pooling of size 2×2. </a:t>
            </a:r>
          </a:p>
          <a:p>
            <a:pPr marL="285750" indent="-285750">
              <a:buFont typeface="Arial" panose="020B0604020202020204" pitchFamily="34" charset="0"/>
              <a:buChar char="•"/>
            </a:pPr>
            <a:r>
              <a:rPr lang="en-US" sz="2000" dirty="0"/>
              <a:t>The convolution was done with stride 1, and a padding of 1 was used. </a:t>
            </a:r>
          </a:p>
          <a:p>
            <a:pPr marL="285750" indent="-285750">
              <a:buFont typeface="Arial" panose="020B0604020202020204" pitchFamily="34" charset="0"/>
              <a:buChar char="•"/>
            </a:pPr>
            <a:r>
              <a:rPr lang="en-US" sz="2000" dirty="0"/>
              <a:t>The pooling was done at stride 2.</a:t>
            </a:r>
          </a:p>
          <a:p>
            <a:pPr marL="285750" indent="-285750">
              <a:buFont typeface="Arial" panose="020B0604020202020204" pitchFamily="34" charset="0"/>
              <a:buChar char="•"/>
            </a:pPr>
            <a:r>
              <a:rPr lang="en-US" sz="2000" dirty="0"/>
              <a:t>Using a 3 × 3 filter with a padding of 1 maintains the spatial footprint of the output volume, although pooling always compresses the spatial footprint. </a:t>
            </a:r>
          </a:p>
          <a:p>
            <a:pPr marL="285750" indent="-285750">
              <a:buFont typeface="Arial" panose="020B0604020202020204" pitchFamily="34" charset="0"/>
              <a:buChar char="•"/>
            </a:pPr>
            <a:r>
              <a:rPr lang="en-US" sz="2000" dirty="0"/>
              <a:t>Therefore, the pooling was done on non-overlapping spatial regions (unlike the previous two architectures), and always reduced the spatial footprint (i.e., both height and width) by a factor of 2.</a:t>
            </a:r>
          </a:p>
          <a:p>
            <a:pPr marL="285750" indent="-285750">
              <a:buFont typeface="Arial" panose="020B0604020202020204" pitchFamily="34" charset="0"/>
              <a:buChar char="•"/>
            </a:pPr>
            <a:r>
              <a:rPr lang="en-US" sz="2000" dirty="0"/>
              <a:t>Another interesting design choice of VGG was that the number of filters was often increased by a factor of 2 after each max-pooling.</a:t>
            </a:r>
          </a:p>
        </p:txBody>
      </p:sp>
      <p:pic>
        <p:nvPicPr>
          <p:cNvPr id="9" name="Google Shape;393;p33"/>
          <p:cNvPicPr preferRelativeResize="0"/>
          <p:nvPr/>
        </p:nvPicPr>
        <p:blipFill rotWithShape="1">
          <a:blip r:embed="rId3">
            <a:alphaModFix/>
          </a:blip>
          <a:srcRect l="44707" t="3203" r="11065"/>
          <a:stretch/>
        </p:blipFill>
        <p:spPr>
          <a:xfrm>
            <a:off x="8968508" y="676082"/>
            <a:ext cx="3223492" cy="5761664"/>
          </a:xfrm>
          <a:prstGeom prst="rect">
            <a:avLst/>
          </a:prstGeom>
          <a:noFill/>
          <a:ln>
            <a:noFill/>
          </a:ln>
        </p:spPr>
      </p:pic>
    </p:spTree>
    <p:extLst>
      <p:ext uri="{BB962C8B-B14F-4D97-AF65-F5344CB8AC3E}">
        <p14:creationId xmlns:p14="http://schemas.microsoft.com/office/powerpoint/2010/main" val="408171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393;p33"/>
          <p:cNvPicPr preferRelativeResize="0"/>
          <p:nvPr/>
        </p:nvPicPr>
        <p:blipFill rotWithShape="1">
          <a:blip r:embed="rId3">
            <a:alphaModFix/>
          </a:blip>
          <a:srcRect l="44707" t="3203" r="11065"/>
          <a:stretch/>
        </p:blipFill>
        <p:spPr>
          <a:xfrm>
            <a:off x="8968508" y="676082"/>
            <a:ext cx="3223492" cy="5761664"/>
          </a:xfrm>
          <a:prstGeom prst="rect">
            <a:avLst/>
          </a:prstGeom>
          <a:noFill/>
          <a:ln>
            <a:noFill/>
          </a:ln>
        </p:spPr>
      </p:pic>
      <p:sp>
        <p:nvSpPr>
          <p:cNvPr id="6" name="TextBox 5"/>
          <p:cNvSpPr txBox="1"/>
          <p:nvPr/>
        </p:nvSpPr>
        <p:spPr>
          <a:xfrm>
            <a:off x="9134935" y="6400801"/>
            <a:ext cx="2820003" cy="369332"/>
          </a:xfrm>
          <a:prstGeom prst="rect">
            <a:avLst/>
          </a:prstGeom>
          <a:noFill/>
          <a:ln>
            <a:solidFill>
              <a:srgbClr val="FF0066"/>
            </a:solidFill>
          </a:ln>
        </p:spPr>
        <p:txBody>
          <a:bodyPr wrap="none" rtlCol="0">
            <a:spAutoFit/>
          </a:bodyPr>
          <a:lstStyle/>
          <a:p>
            <a:r>
              <a:rPr lang="en-IN" dirty="0"/>
              <a:t>7x7x512x4096=102,760,448</a:t>
            </a:r>
          </a:p>
        </p:txBody>
      </p:sp>
      <p:pic>
        <p:nvPicPr>
          <p:cNvPr id="12" name="Picture 11"/>
          <p:cNvPicPr>
            <a:picLocks noChangeAspect="1"/>
          </p:cNvPicPr>
          <p:nvPr/>
        </p:nvPicPr>
        <p:blipFill>
          <a:blip r:embed="rId4"/>
          <a:stretch>
            <a:fillRect/>
          </a:stretch>
        </p:blipFill>
        <p:spPr>
          <a:xfrm>
            <a:off x="2400183" y="92321"/>
            <a:ext cx="6226581" cy="6765679"/>
          </a:xfrm>
          <a:prstGeom prst="rect">
            <a:avLst/>
          </a:prstGeom>
        </p:spPr>
      </p:pic>
      <p:sp>
        <p:nvSpPr>
          <p:cNvPr id="13" name="Rectangle 12"/>
          <p:cNvSpPr/>
          <p:nvPr/>
        </p:nvSpPr>
        <p:spPr>
          <a:xfrm>
            <a:off x="7215606" y="5975788"/>
            <a:ext cx="1274618" cy="2299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Curved Connector 13"/>
          <p:cNvCxnSpPr>
            <a:stCxn id="13" idx="3"/>
            <a:endCxn id="6" idx="1"/>
          </p:cNvCxnSpPr>
          <p:nvPr/>
        </p:nvCxnSpPr>
        <p:spPr>
          <a:xfrm>
            <a:off x="8490224" y="6090780"/>
            <a:ext cx="644711" cy="494687"/>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84313" y="2808080"/>
            <a:ext cx="2015870" cy="1200329"/>
          </a:xfrm>
          <a:prstGeom prst="rect">
            <a:avLst/>
          </a:prstGeom>
        </p:spPr>
        <p:txBody>
          <a:bodyPr wrap="square">
            <a:spAutoFit/>
          </a:bodyPr>
          <a:lstStyle/>
          <a:p>
            <a:r>
              <a:rPr lang="en-IN" i="1" dirty="0">
                <a:latin typeface="LpsgvwHlbjcrRprpkkCMTI10"/>
              </a:rPr>
              <a:t>Nearly </a:t>
            </a:r>
            <a:r>
              <a:rPr lang="en-IN" dirty="0">
                <a:latin typeface="XvhwxgNbnxbtMtnwxnCMR10"/>
              </a:rPr>
              <a:t>75% </a:t>
            </a:r>
            <a:r>
              <a:rPr lang="en-US" i="1" dirty="0">
                <a:latin typeface="LpsgvwHlbjcrRprpkkCMTI10"/>
              </a:rPr>
              <a:t>of the parameters are in a single layer of connections.</a:t>
            </a:r>
            <a:endParaRPr lang="en-IN" dirty="0"/>
          </a:p>
        </p:txBody>
      </p:sp>
    </p:spTree>
    <p:extLst>
      <p:ext uri="{BB962C8B-B14F-4D97-AF65-F5344CB8AC3E}">
        <p14:creationId xmlns:p14="http://schemas.microsoft.com/office/powerpoint/2010/main" val="59735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4;p33"/>
          <p:cNvSpPr txBox="1"/>
          <p:nvPr/>
        </p:nvSpPr>
        <p:spPr>
          <a:xfrm>
            <a:off x="3051551" y="445347"/>
            <a:ext cx="5806294"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VGG-16</a:t>
            </a:r>
            <a:endParaRPr sz="2400" dirty="0">
              <a:solidFill>
                <a:schemeClr val="dk1"/>
              </a:solidFill>
            </a:endParaRPr>
          </a:p>
        </p:txBody>
      </p:sp>
      <p:sp>
        <p:nvSpPr>
          <p:cNvPr id="3"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Rectangle 6"/>
          <p:cNvSpPr/>
          <p:nvPr/>
        </p:nvSpPr>
        <p:spPr>
          <a:xfrm>
            <a:off x="544945" y="1249738"/>
            <a:ext cx="7915564" cy="3754874"/>
          </a:xfrm>
          <a:prstGeom prst="rect">
            <a:avLst/>
          </a:prstGeom>
        </p:spPr>
        <p:txBody>
          <a:bodyPr wrap="square">
            <a:spAutoFit/>
          </a:bodyPr>
          <a:lstStyle/>
          <a:p>
            <a:r>
              <a:rPr lang="en-US" sz="2000" dirty="0">
                <a:solidFill>
                  <a:srgbClr val="FF0066"/>
                </a:solidFill>
              </a:rPr>
              <a:t>TRAINING</a:t>
            </a:r>
          </a:p>
          <a:p>
            <a:pPr marL="285750" indent="-285750">
              <a:buFont typeface="Arial" panose="020B0604020202020204" pitchFamily="34" charset="0"/>
              <a:buChar char="•"/>
            </a:pPr>
            <a:r>
              <a:rPr lang="en-US" sz="2000" dirty="0"/>
              <a:t>Batch size 256</a:t>
            </a:r>
          </a:p>
          <a:p>
            <a:pPr marL="285750" indent="-285750">
              <a:buFont typeface="Arial" panose="020B0604020202020204" pitchFamily="34" charset="0"/>
              <a:buChar char="•"/>
            </a:pPr>
            <a:r>
              <a:rPr lang="en-US" sz="2000" dirty="0"/>
              <a:t>SGD Momentum 0.9</a:t>
            </a:r>
          </a:p>
          <a:p>
            <a:pPr marL="285750" indent="-285750">
              <a:buFont typeface="Arial" panose="020B0604020202020204" pitchFamily="34" charset="0"/>
              <a:buChar char="•"/>
            </a:pPr>
            <a:r>
              <a:rPr lang="en-US" sz="2000" dirty="0"/>
              <a:t>Dropout 0.5</a:t>
            </a:r>
          </a:p>
          <a:p>
            <a:pPr marL="285750" indent="-285750">
              <a:buFont typeface="Arial" panose="020B0604020202020204" pitchFamily="34" charset="0"/>
              <a:buChar char="•"/>
            </a:pPr>
            <a:r>
              <a:rPr lang="en-US" sz="2000" dirty="0"/>
              <a:t>Learning rate 0.01, reduced by 10 manually when </a:t>
            </a:r>
            <a:r>
              <a:rPr lang="en-US" sz="2000" dirty="0" err="1"/>
              <a:t>val</a:t>
            </a:r>
            <a:r>
              <a:rPr lang="en-US" sz="2000" dirty="0"/>
              <a:t> accuracy plateaus (the learning rate was decreased 3 times, and the learning was stopped after 370K iterations (74 epochs))</a:t>
            </a:r>
          </a:p>
          <a:p>
            <a:pPr marL="285750" indent="-285750">
              <a:buFont typeface="Arial" panose="020B0604020202020204" pitchFamily="34" charset="0"/>
              <a:buChar char="•"/>
            </a:pPr>
            <a:r>
              <a:rPr lang="en-US" sz="2000" dirty="0"/>
              <a:t>L2 weight decay 5e-4</a:t>
            </a:r>
          </a:p>
          <a:p>
            <a:pPr marL="285750" indent="-285750">
              <a:buFont typeface="Arial" panose="020B0604020202020204" pitchFamily="34" charset="0"/>
              <a:buChar char="•"/>
            </a:pPr>
            <a:r>
              <a:rPr lang="en-US" sz="2000" dirty="0"/>
              <a:t>Data augmentation is similar to </a:t>
            </a:r>
            <a:r>
              <a:rPr lang="en-US" sz="2000" dirty="0" err="1"/>
              <a:t>Krizhevsky</a:t>
            </a:r>
            <a:r>
              <a:rPr lang="en-US" sz="2000" dirty="0"/>
              <a:t> 2012(</a:t>
            </a:r>
            <a:r>
              <a:rPr lang="en-US" sz="2000" dirty="0" err="1"/>
              <a:t>AlexNet</a:t>
            </a:r>
            <a:r>
              <a:rPr lang="en-US" sz="2000" dirty="0"/>
              <a:t>)</a:t>
            </a:r>
          </a:p>
          <a:p>
            <a:endParaRPr lang="en-US" sz="2000" dirty="0">
              <a:solidFill>
                <a:srgbClr val="FF0066"/>
              </a:solidFill>
            </a:endParaRPr>
          </a:p>
          <a:p>
            <a:r>
              <a:rPr lang="en-US" sz="2000" dirty="0">
                <a:solidFill>
                  <a:srgbClr val="FF0066"/>
                </a:solidFill>
              </a:rPr>
              <a:t>PERFORMANCE</a:t>
            </a:r>
          </a:p>
          <a:p>
            <a:pPr marL="285750" indent="-285750">
              <a:buFont typeface="Arial" panose="020B0604020202020204" pitchFamily="34" charset="0"/>
              <a:buChar char="•"/>
            </a:pPr>
            <a:r>
              <a:rPr lang="en-US" sz="2000" dirty="0"/>
              <a:t>The top-5 error rate is 7</a:t>
            </a:r>
            <a:r>
              <a:rPr lang="en-US" sz="2000" i="1" dirty="0"/>
              <a:t>.</a:t>
            </a:r>
            <a:r>
              <a:rPr lang="en-US" sz="2000" dirty="0"/>
              <a:t>3%</a:t>
            </a:r>
            <a:endParaRPr lang="en-US" sz="2000" dirty="0">
              <a:latin typeface="XvhwxgNbnxbtMtnwxnCMR10"/>
            </a:endParaRPr>
          </a:p>
        </p:txBody>
      </p:sp>
      <p:pic>
        <p:nvPicPr>
          <p:cNvPr id="9" name="Google Shape;393;p33"/>
          <p:cNvPicPr preferRelativeResize="0"/>
          <p:nvPr/>
        </p:nvPicPr>
        <p:blipFill rotWithShape="1">
          <a:blip r:embed="rId3">
            <a:alphaModFix/>
          </a:blip>
          <a:srcRect l="44707" t="3203" r="11065"/>
          <a:stretch/>
        </p:blipFill>
        <p:spPr>
          <a:xfrm>
            <a:off x="8968508" y="676082"/>
            <a:ext cx="3223492" cy="5761664"/>
          </a:xfrm>
          <a:prstGeom prst="rect">
            <a:avLst/>
          </a:prstGeom>
          <a:noFill/>
          <a:ln>
            <a:noFill/>
          </a:ln>
        </p:spPr>
      </p:pic>
    </p:spTree>
    <p:extLst>
      <p:ext uri="{BB962C8B-B14F-4D97-AF65-F5344CB8AC3E}">
        <p14:creationId xmlns:p14="http://schemas.microsoft.com/office/powerpoint/2010/main" val="38643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animEffect transition="in" filter="fade">
                                      <p:cBhvr>
                                        <p:cTn id="27"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4;p33"/>
          <p:cNvSpPr txBox="1"/>
          <p:nvPr/>
        </p:nvSpPr>
        <p:spPr>
          <a:xfrm>
            <a:off x="3051551" y="445347"/>
            <a:ext cx="5806294" cy="622000"/>
          </a:xfrm>
          <a:prstGeom prst="rect">
            <a:avLst/>
          </a:prstGeom>
          <a:noFill/>
          <a:ln>
            <a:noFill/>
          </a:ln>
        </p:spPr>
        <p:txBody>
          <a:bodyPr spcFirstLastPara="1" wrap="square" lIns="121900" tIns="121900" rIns="121900" bIns="121900" anchor="ctr" anchorCtr="0">
            <a:noAutofit/>
          </a:bodyPr>
          <a:lstStyle/>
          <a:p>
            <a:pPr algn="ctr">
              <a:lnSpc>
                <a:spcPct val="137953"/>
              </a:lnSpc>
            </a:pPr>
            <a:r>
              <a:rPr lang="en" sz="2400" dirty="0">
                <a:solidFill>
                  <a:schemeClr val="dk1"/>
                </a:solidFill>
              </a:rPr>
              <a:t>VGG-16</a:t>
            </a:r>
            <a:endParaRPr sz="2400" dirty="0">
              <a:solidFill>
                <a:schemeClr val="dk1"/>
              </a:solidFill>
            </a:endParaRPr>
          </a:p>
        </p:txBody>
      </p:sp>
      <p:sp>
        <p:nvSpPr>
          <p:cNvPr id="3" name="Google Shape;395;p33"/>
          <p:cNvSpPr/>
          <p:nvPr/>
        </p:nvSpPr>
        <p:spPr>
          <a:xfrm>
            <a:off x="3051551" y="409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96;p33"/>
          <p:cNvSpPr/>
          <p:nvPr/>
        </p:nvSpPr>
        <p:spPr>
          <a:xfrm>
            <a:off x="3051551" y="1031067"/>
            <a:ext cx="5777600" cy="820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Rectangle 6"/>
          <p:cNvSpPr/>
          <p:nvPr/>
        </p:nvSpPr>
        <p:spPr>
          <a:xfrm>
            <a:off x="544945" y="1249738"/>
            <a:ext cx="7915564" cy="3170099"/>
          </a:xfrm>
          <a:prstGeom prst="rect">
            <a:avLst/>
          </a:prstGeom>
        </p:spPr>
        <p:txBody>
          <a:bodyPr wrap="square">
            <a:spAutoFit/>
          </a:bodyPr>
          <a:lstStyle/>
          <a:p>
            <a:pPr algn="just"/>
            <a:r>
              <a:rPr lang="en-US" sz="2000" dirty="0">
                <a:solidFill>
                  <a:srgbClr val="FF0066"/>
                </a:solidFill>
              </a:rPr>
              <a:t>OTHER ISSUES</a:t>
            </a:r>
          </a:p>
          <a:p>
            <a:pPr algn="just"/>
            <a:r>
              <a:rPr lang="en-US" sz="2000" dirty="0">
                <a:solidFill>
                  <a:srgbClr val="0000FF"/>
                </a:solidFill>
              </a:rPr>
              <a:t>Stability</a:t>
            </a:r>
          </a:p>
          <a:p>
            <a:pPr marL="285750" indent="-285750" algn="just">
              <a:buFont typeface="Arial" panose="020B0604020202020204" pitchFamily="34" charset="0"/>
              <a:buChar char="•"/>
            </a:pPr>
            <a:r>
              <a:rPr lang="en-US" sz="2000" dirty="0"/>
              <a:t>The increased depth led to greater sensitivity with initialization, which is known to cause instability. </a:t>
            </a:r>
          </a:p>
          <a:p>
            <a:pPr marL="285750" indent="-285750" algn="just">
              <a:buFont typeface="Arial" panose="020B0604020202020204" pitchFamily="34" charset="0"/>
              <a:buChar char="•"/>
            </a:pPr>
            <a:r>
              <a:rPr lang="en-US" sz="2000" dirty="0"/>
              <a:t>This problem was solved by using </a:t>
            </a:r>
            <a:r>
              <a:rPr lang="en-US" sz="2000" dirty="0" err="1"/>
              <a:t>pretraining</a:t>
            </a:r>
            <a:r>
              <a:rPr lang="en-US" sz="2000" dirty="0"/>
              <a:t>, in which a shallower architecture was first trained, and then further layers were added. </a:t>
            </a:r>
          </a:p>
          <a:p>
            <a:pPr marL="285750" indent="-285750" algn="just">
              <a:buFont typeface="Arial" panose="020B0604020202020204" pitchFamily="34" charset="0"/>
              <a:buChar char="•"/>
            </a:pPr>
            <a:r>
              <a:rPr lang="en-US" sz="2000" dirty="0"/>
              <a:t>However, the </a:t>
            </a:r>
            <a:r>
              <a:rPr lang="en-US" sz="2000" dirty="0" err="1"/>
              <a:t>pretraining</a:t>
            </a:r>
            <a:r>
              <a:rPr lang="en-US" sz="2000" dirty="0"/>
              <a:t> was not done on a layer-by-layer basis. </a:t>
            </a:r>
          </a:p>
          <a:p>
            <a:pPr marL="285750" indent="-285750" algn="just">
              <a:buFont typeface="Arial" panose="020B0604020202020204" pitchFamily="34" charset="0"/>
              <a:buChar char="•"/>
            </a:pPr>
            <a:r>
              <a:rPr lang="en-US" sz="2000" dirty="0"/>
              <a:t>Rather, an 11-layer subset of the architecture was first trained. </a:t>
            </a:r>
          </a:p>
          <a:p>
            <a:pPr marL="285750" indent="-285750" algn="just">
              <a:buFont typeface="Arial" panose="020B0604020202020204" pitchFamily="34" charset="0"/>
              <a:buChar char="•"/>
            </a:pPr>
            <a:r>
              <a:rPr lang="en-US" sz="2000" dirty="0"/>
              <a:t>These trained layers were used to initialize a subset of the layers in the deeper architecture.</a:t>
            </a:r>
          </a:p>
        </p:txBody>
      </p:sp>
      <p:pic>
        <p:nvPicPr>
          <p:cNvPr id="9" name="Google Shape;393;p33"/>
          <p:cNvPicPr preferRelativeResize="0"/>
          <p:nvPr/>
        </p:nvPicPr>
        <p:blipFill rotWithShape="1">
          <a:blip r:embed="rId3">
            <a:alphaModFix/>
          </a:blip>
          <a:srcRect l="44707" t="3203" r="11065"/>
          <a:stretch/>
        </p:blipFill>
        <p:spPr>
          <a:xfrm>
            <a:off x="8968508" y="676082"/>
            <a:ext cx="3223492" cy="5761664"/>
          </a:xfrm>
          <a:prstGeom prst="rect">
            <a:avLst/>
          </a:prstGeom>
          <a:noFill/>
          <a:ln>
            <a:noFill/>
          </a:ln>
        </p:spPr>
      </p:pic>
    </p:spTree>
    <p:extLst>
      <p:ext uri="{BB962C8B-B14F-4D97-AF65-F5344CB8AC3E}">
        <p14:creationId xmlns:p14="http://schemas.microsoft.com/office/powerpoint/2010/main" val="86222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fld id="{25070739-7BE2-474C-898A-1A5AF4A92F2D}" type="datetime1">
              <a:rPr lang="en-US" smtClean="0"/>
              <a:pPr>
                <a:defRPr/>
              </a:pPr>
              <a:t>2/8/2024</a:t>
            </a:fld>
            <a:endParaRPr lang="en-US" dirty="0"/>
          </a:p>
        </p:txBody>
      </p:sp>
      <p:sp>
        <p:nvSpPr>
          <p:cNvPr id="3" name="Slide Number Placeholder 2"/>
          <p:cNvSpPr>
            <a:spLocks noGrp="1"/>
          </p:cNvSpPr>
          <p:nvPr>
            <p:ph type="sldNum" sz="quarter" idx="12"/>
          </p:nvPr>
        </p:nvSpPr>
        <p:spPr/>
        <p:txBody>
          <a:bodyPr/>
          <a:lstStyle/>
          <a:p>
            <a:fld id="{82F11252-A08E-4929-965B-DE071D7E1B4F}" type="slidenum">
              <a:rPr lang="en-US"/>
              <a:pPr/>
              <a:t>74</a:t>
            </a:fld>
            <a:endParaRPr lang="en-US"/>
          </a:p>
        </p:txBody>
      </p:sp>
      <p:sp>
        <p:nvSpPr>
          <p:cNvPr id="4" name="TextBox 3"/>
          <p:cNvSpPr txBox="1"/>
          <p:nvPr/>
        </p:nvSpPr>
        <p:spPr>
          <a:xfrm>
            <a:off x="3998913" y="2420938"/>
            <a:ext cx="4575175" cy="132397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a:spAutoFit/>
          </a:bodyPr>
          <a:lstStyle/>
          <a:p>
            <a:pPr algn="ctr">
              <a:defRPr/>
            </a:pPr>
            <a:r>
              <a:rPr lang="en-US" sz="8000" b="1" dirty="0">
                <a:solidFill>
                  <a:schemeClr val="tx1"/>
                </a:solidFill>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ChangeArrowheads="1"/>
          </p:cNvSpPr>
          <p:nvPr/>
        </p:nvSpPr>
        <p:spPr bwMode="auto">
          <a:xfrm>
            <a:off x="390525" y="323850"/>
            <a:ext cx="4279900" cy="461963"/>
          </a:xfrm>
          <a:prstGeom prst="rect">
            <a:avLst/>
          </a:prstGeom>
          <a:solidFill>
            <a:schemeClr val="accent6">
              <a:lumMod val="20000"/>
              <a:lumOff val="80000"/>
            </a:schemeClr>
          </a:solidFill>
          <a:ln w="9525">
            <a:solidFill>
              <a:schemeClr val="accent6">
                <a:lumMod val="75000"/>
              </a:schemeClr>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IN" altLang="en-US" sz="2400" b="1" dirty="0">
                <a:latin typeface="Bookman Old Style" panose="02050604050505020204" pitchFamily="18" charset="0"/>
                <a:cs typeface="Arial" panose="020B0604020202020204" pitchFamily="34" charset="0"/>
              </a:rPr>
              <a:t>Phase-1: Feature learning</a:t>
            </a:r>
          </a:p>
        </p:txBody>
      </p:sp>
      <p:sp>
        <p:nvSpPr>
          <p:cNvPr id="10243" name="Rectangle 2"/>
          <p:cNvSpPr>
            <a:spLocks noChangeArrowheads="1"/>
          </p:cNvSpPr>
          <p:nvPr/>
        </p:nvSpPr>
        <p:spPr bwMode="auto">
          <a:xfrm>
            <a:off x="390525" y="1003300"/>
            <a:ext cx="10512425" cy="70802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IN" altLang="en-US" sz="2000" b="1" dirty="0">
                <a:latin typeface="Bookman Old Style" panose="02050604050505020204" pitchFamily="18" charset="0"/>
                <a:cs typeface="Arial" panose="020B0604020202020204" pitchFamily="34" charset="0"/>
              </a:rPr>
              <a:t>Convolution :</a:t>
            </a:r>
          </a:p>
          <a:p>
            <a:pPr>
              <a:spcBef>
                <a:spcPct val="0"/>
              </a:spcBef>
              <a:buFont typeface="Arial" panose="020B0604020202020204" pitchFamily="34" charset="0"/>
              <a:buNone/>
              <a:defRPr/>
            </a:pPr>
            <a:r>
              <a:rPr lang="en-US" altLang="en-US" sz="2000" dirty="0">
                <a:solidFill>
                  <a:srgbClr val="333333"/>
                </a:solidFill>
                <a:latin typeface="Bookman Old Style" panose="02050604050505020204" pitchFamily="18" charset="0"/>
              </a:rPr>
              <a:t>The first layer in a CNN is always a </a:t>
            </a:r>
            <a:r>
              <a:rPr lang="en-US" altLang="en-US" sz="2000" b="1" dirty="0">
                <a:solidFill>
                  <a:srgbClr val="333333"/>
                </a:solidFill>
                <a:latin typeface="Bookman Old Style" panose="02050604050505020204" pitchFamily="18" charset="0"/>
              </a:rPr>
              <a:t>Convolutional Layer.</a:t>
            </a:r>
            <a:endParaRPr lang="en-IN" altLang="en-US" sz="2000" b="1" dirty="0">
              <a:latin typeface="Bookman Old Style" panose="02050604050505020204" pitchFamily="18" charset="0"/>
              <a:cs typeface="Arial" panose="020B0604020202020204" pitchFamily="34" charset="0"/>
            </a:endParaRPr>
          </a:p>
        </p:txBody>
      </p:sp>
      <p:sp>
        <p:nvSpPr>
          <p:cNvPr id="10244" name="Rectangle 3"/>
          <p:cNvSpPr>
            <a:spLocks noChangeArrowheads="1"/>
          </p:cNvSpPr>
          <p:nvPr/>
        </p:nvSpPr>
        <p:spPr bwMode="auto">
          <a:xfrm>
            <a:off x="390525" y="2001838"/>
            <a:ext cx="10983913" cy="132397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Arial" panose="020B0604020202020204" pitchFamily="34" charset="0"/>
              <a:buNone/>
              <a:defRPr/>
            </a:pPr>
            <a:r>
              <a:rPr lang="en-IN" altLang="en-US" sz="2000" b="1" dirty="0">
                <a:latin typeface="Bookman Old Style" panose="02050604050505020204" pitchFamily="18" charset="0"/>
                <a:cs typeface="Arial" panose="020B0604020202020204" pitchFamily="34" charset="0"/>
              </a:rPr>
              <a:t>Input image:</a:t>
            </a:r>
          </a:p>
          <a:p>
            <a:pPr algn="just">
              <a:spcBef>
                <a:spcPct val="0"/>
              </a:spcBef>
              <a:buFontTx/>
              <a:buNone/>
              <a:defRPr/>
            </a:pPr>
            <a:r>
              <a:rPr lang="en-US" altLang="en-US" sz="2000" dirty="0">
                <a:latin typeface="Bookman Old Style" panose="02050604050505020204" pitchFamily="18" charset="0"/>
                <a:cs typeface="Arial" panose="020B0604020202020204" pitchFamily="34" charset="0"/>
              </a:rPr>
              <a:t>Consider a 5 x 5 image whose pixel values are only 0 and 1 (note that for a grayscale image, pixel values range from 0 to 255, the green matrix below is a special case where pixel values are only 0 and 1):</a:t>
            </a:r>
            <a:endParaRPr lang="en-IN" altLang="en-US" sz="2000" dirty="0">
              <a:latin typeface="Bookman Old Style" panose="02050604050505020204" pitchFamily="18" charset="0"/>
              <a:cs typeface="Arial" panose="020B0604020202020204" pitchFamily="34" charset="0"/>
            </a:endParaRPr>
          </a:p>
        </p:txBody>
      </p:sp>
      <p:pic>
        <p:nvPicPr>
          <p:cNvPr id="7173" name="Picture 2"/>
          <p:cNvPicPr>
            <a:picLocks noChangeAspect="1" noChangeArrowheads="1"/>
          </p:cNvPicPr>
          <p:nvPr/>
        </p:nvPicPr>
        <p:blipFill>
          <a:blip r:embed="rId2"/>
          <a:srcRect/>
          <a:stretch>
            <a:fillRect/>
          </a:stretch>
        </p:blipFill>
        <p:spPr bwMode="auto">
          <a:xfrm>
            <a:off x="4395788" y="3381375"/>
            <a:ext cx="1920875" cy="1739900"/>
          </a:xfrm>
          <a:prstGeom prst="rect">
            <a:avLst/>
          </a:prstGeom>
          <a:noFill/>
          <a:ln w="9525">
            <a:noFill/>
            <a:miter lim="800000"/>
            <a:headEnd/>
            <a:tailEnd/>
          </a:ln>
        </p:spPr>
      </p:pic>
      <p:sp>
        <p:nvSpPr>
          <p:cNvPr id="7174" name="Rectangle 4"/>
          <p:cNvSpPr>
            <a:spLocks noChangeArrowheads="1"/>
          </p:cNvSpPr>
          <p:nvPr/>
        </p:nvSpPr>
        <p:spPr bwMode="auto">
          <a:xfrm>
            <a:off x="4668838" y="5048250"/>
            <a:ext cx="1376362" cy="369888"/>
          </a:xfrm>
          <a:prstGeom prst="rect">
            <a:avLst/>
          </a:prstGeom>
          <a:noFill/>
          <a:ln w="9525">
            <a:noFill/>
            <a:miter lim="800000"/>
            <a:headEnd/>
            <a:tailEnd/>
          </a:ln>
        </p:spPr>
        <p:txBody>
          <a:bodyPr wrap="none">
            <a:spAutoFit/>
          </a:bodyPr>
          <a:lstStyle/>
          <a:p>
            <a:r>
              <a:rPr lang="en-IN" altLang="en-US">
                <a:latin typeface="medium-content-sans-serif-font"/>
              </a:rPr>
              <a:t>input image</a:t>
            </a:r>
            <a:endParaRPr lang="en-IN" altLang="en-US"/>
          </a:p>
        </p:txBody>
      </p:sp>
      <p:sp>
        <p:nvSpPr>
          <p:cNvPr id="10249" name="Rectangle 1"/>
          <p:cNvSpPr>
            <a:spLocks noChangeArrowheads="1"/>
          </p:cNvSpPr>
          <p:nvPr/>
        </p:nvSpPr>
        <p:spPr bwMode="auto">
          <a:xfrm>
            <a:off x="398463" y="5233988"/>
            <a:ext cx="11372850" cy="13843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defRPr/>
            </a:pPr>
            <a:r>
              <a:rPr lang="en-US" altLang="en-US" sz="2400" b="1" dirty="0">
                <a:latin typeface="Bookman Old Style" panose="02050604050505020204" pitchFamily="18" charset="0"/>
                <a:cs typeface="Arial" panose="020B0604020202020204" pitchFamily="34" charset="0"/>
              </a:rPr>
              <a:t>Filter:</a:t>
            </a:r>
          </a:p>
          <a:p>
            <a:pPr algn="just">
              <a:spcBef>
                <a:spcPct val="0"/>
              </a:spcBef>
              <a:buFontTx/>
              <a:buNone/>
              <a:defRPr/>
            </a:pPr>
            <a:r>
              <a:rPr lang="en-US" altLang="en-US" sz="2000" dirty="0">
                <a:latin typeface="Bookman Old Style" panose="02050604050505020204" pitchFamily="18" charset="0"/>
                <a:cs typeface="Arial" panose="020B0604020202020204" pitchFamily="34" charset="0"/>
              </a:rPr>
              <a:t>This input image is multiplied by a filter to get the Convolved layer. These filters differ in shapes and in values to get different features like edges, curves, lines. This filter sometimes called as Kernel, Feature detector.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p:cNvPicPr>
            <a:picLocks noChangeAspect="1" noChangeArrowheads="1"/>
          </p:cNvPicPr>
          <p:nvPr/>
        </p:nvPicPr>
        <p:blipFill>
          <a:blip r:embed="rId2"/>
          <a:srcRect/>
          <a:stretch>
            <a:fillRect/>
          </a:stretch>
        </p:blipFill>
        <p:spPr bwMode="auto">
          <a:xfrm>
            <a:off x="5010150" y="1246188"/>
            <a:ext cx="1303338" cy="1109662"/>
          </a:xfrm>
          <a:prstGeom prst="rect">
            <a:avLst/>
          </a:prstGeom>
          <a:noFill/>
          <a:ln w="9525">
            <a:noFill/>
            <a:miter lim="800000"/>
            <a:headEnd/>
            <a:tailEnd/>
          </a:ln>
        </p:spPr>
      </p:pic>
      <p:sp>
        <p:nvSpPr>
          <p:cNvPr id="8195" name="Rectangle 2"/>
          <p:cNvSpPr>
            <a:spLocks noChangeArrowheads="1"/>
          </p:cNvSpPr>
          <p:nvPr/>
        </p:nvSpPr>
        <p:spPr bwMode="auto">
          <a:xfrm>
            <a:off x="296863" y="347663"/>
            <a:ext cx="10044112" cy="708025"/>
          </a:xfrm>
          <a:prstGeom prst="rect">
            <a:avLst/>
          </a:prstGeom>
          <a:noFill/>
          <a:ln w="9525">
            <a:noFill/>
            <a:miter lim="800000"/>
            <a:headEnd/>
            <a:tailEnd/>
          </a:ln>
        </p:spPr>
        <p:txBody>
          <a:bodyPr>
            <a:spAutoFit/>
          </a:bodyPr>
          <a:lstStyle/>
          <a:p>
            <a:r>
              <a:rPr lang="en-US" altLang="en-US" sz="2000">
                <a:latin typeface="Book Antiqua" pitchFamily="18" charset="0"/>
                <a:cs typeface="Arial" pitchFamily="34" charset="0"/>
              </a:rPr>
              <a:t>Lets consider 3*3 filter to extract some features from the input image which is in pixel values at input image above.</a:t>
            </a:r>
            <a:endParaRPr lang="en-IN" altLang="en-US" sz="2000">
              <a:latin typeface="Book Antiqua" pitchFamily="18" charset="0"/>
              <a:cs typeface="Arial" pitchFamily="34" charset="0"/>
            </a:endParaRPr>
          </a:p>
        </p:txBody>
      </p:sp>
      <p:sp>
        <p:nvSpPr>
          <p:cNvPr id="8196" name="Rectangle 3"/>
          <p:cNvSpPr>
            <a:spLocks noChangeArrowheads="1"/>
          </p:cNvSpPr>
          <p:nvPr/>
        </p:nvSpPr>
        <p:spPr bwMode="auto">
          <a:xfrm>
            <a:off x="6416675" y="1366838"/>
            <a:ext cx="1303338" cy="369887"/>
          </a:xfrm>
          <a:prstGeom prst="rect">
            <a:avLst/>
          </a:prstGeom>
          <a:noFill/>
          <a:ln w="9525">
            <a:noFill/>
            <a:miter lim="800000"/>
            <a:headEnd/>
            <a:tailEnd/>
          </a:ln>
        </p:spPr>
        <p:txBody>
          <a:bodyPr wrap="none">
            <a:spAutoFit/>
          </a:bodyPr>
          <a:lstStyle/>
          <a:p>
            <a:r>
              <a:rPr lang="en-IN" altLang="en-US">
                <a:latin typeface="Arial" pitchFamily="34" charset="0"/>
                <a:cs typeface="Arial" pitchFamily="34" charset="0"/>
              </a:rPr>
              <a:t>filter/kernel</a:t>
            </a:r>
          </a:p>
        </p:txBody>
      </p:sp>
      <p:pic>
        <p:nvPicPr>
          <p:cNvPr id="8197" name="Picture 5"/>
          <p:cNvPicPr>
            <a:picLocks noChangeAspect="1" noChangeArrowheads="1" noCrop="1"/>
          </p:cNvPicPr>
          <p:nvPr/>
        </p:nvPicPr>
        <p:blipFill>
          <a:blip r:embed="rId3"/>
          <a:srcRect/>
          <a:stretch>
            <a:fillRect/>
          </a:stretch>
        </p:blipFill>
        <p:spPr bwMode="auto">
          <a:xfrm>
            <a:off x="2198688" y="3800475"/>
            <a:ext cx="3948112" cy="2887663"/>
          </a:xfrm>
          <a:prstGeom prst="rect">
            <a:avLst/>
          </a:prstGeom>
          <a:noFill/>
          <a:ln w="9525">
            <a:noFill/>
            <a:miter lim="800000"/>
            <a:headEnd/>
            <a:tailEnd/>
          </a:ln>
        </p:spPr>
      </p:pic>
      <p:sp>
        <p:nvSpPr>
          <p:cNvPr id="11270" name="Rectangle 4"/>
          <p:cNvSpPr>
            <a:spLocks noChangeArrowheads="1"/>
          </p:cNvSpPr>
          <p:nvPr/>
        </p:nvSpPr>
        <p:spPr bwMode="auto">
          <a:xfrm>
            <a:off x="322263" y="2544763"/>
            <a:ext cx="11474450" cy="132397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defRPr/>
            </a:pPr>
            <a:r>
              <a:rPr lang="en-US" altLang="en-US" sz="2000" b="1" dirty="0">
                <a:latin typeface="Book Antiqua" panose="02040602050305030304" pitchFamily="18" charset="0"/>
                <a:cs typeface="Arial" panose="020B0604020202020204" pitchFamily="34" charset="0"/>
              </a:rPr>
              <a:t>Convolved layer:</a:t>
            </a:r>
            <a:endParaRPr lang="en-US" altLang="en-US" sz="2000" dirty="0">
              <a:latin typeface="Book Antiqua" panose="02040602050305030304" pitchFamily="18" charset="0"/>
              <a:cs typeface="Arial" panose="020B0604020202020204" pitchFamily="34" charset="0"/>
            </a:endParaRPr>
          </a:p>
          <a:p>
            <a:pPr algn="just">
              <a:spcBef>
                <a:spcPct val="0"/>
              </a:spcBef>
              <a:buFontTx/>
              <a:buNone/>
              <a:defRPr/>
            </a:pPr>
            <a:r>
              <a:rPr lang="en-US" altLang="en-US" sz="2000" dirty="0">
                <a:latin typeface="Book Antiqua" panose="02040602050305030304" pitchFamily="18" charset="0"/>
                <a:cs typeface="Arial" panose="020B0604020202020204" pitchFamily="34" charset="0"/>
              </a:rPr>
              <a:t>Each value in each pixel of input image is multiplied with respective value and pixel of filter that gives Convolved layer here. This Conv. layer here sometimes called as Convolutional Feature, Feature map, Filter map here</a:t>
            </a:r>
            <a:r>
              <a:rPr lang="en-US" altLang="en-US" sz="1800" dirty="0">
                <a:latin typeface="Book Antiqua" panose="02040602050305030304" pitchFamily="18" charset="0"/>
                <a:cs typeface="Arial" panose="020B0604020202020204" pitchFamily="34" charset="0"/>
              </a:rPr>
              <a:t>.</a:t>
            </a:r>
          </a:p>
        </p:txBody>
      </p:sp>
      <p:sp>
        <p:nvSpPr>
          <p:cNvPr id="11271" name="TextBox 1"/>
          <p:cNvSpPr txBox="1">
            <a:spLocks noChangeArrowheads="1"/>
          </p:cNvSpPr>
          <p:nvPr/>
        </p:nvSpPr>
        <p:spPr bwMode="auto">
          <a:xfrm>
            <a:off x="7720013" y="4229100"/>
            <a:ext cx="4051300" cy="147637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US" altLang="en-US" sz="1800" dirty="0">
                <a:latin typeface="Book Antiqua" panose="02040602050305030304" pitchFamily="18" charset="0"/>
              </a:rPr>
              <a:t>(1x1)+(0x1)+(1x1)+(0x0)+(1x1)+(0x1)+</a:t>
            </a:r>
          </a:p>
          <a:p>
            <a:pPr>
              <a:spcBef>
                <a:spcPct val="0"/>
              </a:spcBef>
              <a:buFontTx/>
              <a:buNone/>
              <a:defRPr/>
            </a:pPr>
            <a:r>
              <a:rPr lang="en-US" altLang="en-US" sz="1800" dirty="0">
                <a:latin typeface="Book Antiqua" panose="02040602050305030304" pitchFamily="18" charset="0"/>
              </a:rPr>
              <a:t>(0x1)+(0x0)+(1x1) = 4</a:t>
            </a:r>
          </a:p>
          <a:p>
            <a:pPr>
              <a:spcBef>
                <a:spcPct val="0"/>
              </a:spcBef>
              <a:buFontTx/>
              <a:buNone/>
              <a:defRPr/>
            </a:pPr>
            <a:endParaRPr lang="en-US" altLang="en-US" sz="1800" dirty="0">
              <a:latin typeface="Book Antiqua" panose="02040602050305030304" pitchFamily="18" charset="0"/>
            </a:endParaRPr>
          </a:p>
          <a:p>
            <a:pPr>
              <a:spcBef>
                <a:spcPct val="0"/>
              </a:spcBef>
              <a:buFontTx/>
              <a:buNone/>
              <a:defRPr/>
            </a:pPr>
            <a:r>
              <a:rPr lang="en-US" altLang="en-US" sz="1800" dirty="0">
                <a:latin typeface="Book Antiqua" panose="02040602050305030304" pitchFamily="18" charset="0"/>
              </a:rPr>
              <a:t>(1x1)+(0x1)+(1x0)+(0x1)+(1x1)+(0x1)+</a:t>
            </a:r>
          </a:p>
          <a:p>
            <a:pPr>
              <a:spcBef>
                <a:spcPct val="0"/>
              </a:spcBef>
              <a:buFontTx/>
              <a:buNone/>
              <a:defRPr/>
            </a:pPr>
            <a:r>
              <a:rPr lang="en-US" altLang="en-US" sz="1800" dirty="0">
                <a:latin typeface="Book Antiqua" panose="02040602050305030304" pitchFamily="18" charset="0"/>
              </a:rPr>
              <a:t>(0x1)+(0x1)+(1x1) = 3</a:t>
            </a:r>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wrap="square" rtlCol="0">
        <a:spAutoFit/>
      </a:bodyPr>
      <a:lstStyle>
        <a:defPPr algn="ctr">
          <a:defRPr sz="2400" b="1" dirty="0" smtClean="0">
            <a:solidFill>
              <a:schemeClr val="tx1"/>
            </a:solidFill>
          </a:defRPr>
        </a:defPPr>
      </a:lstStyle>
      <a:style>
        <a:lnRef idx="1">
          <a:schemeClr val="accent1"/>
        </a:lnRef>
        <a:fillRef idx="2">
          <a:schemeClr val="accent1"/>
        </a:fillRef>
        <a:effectRef idx="1">
          <a:schemeClr val="accent1"/>
        </a:effectRef>
        <a:fontRef idx="minor">
          <a:schemeClr val="dk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2297</TotalTime>
  <Words>3262</Words>
  <Application>Microsoft Office PowerPoint</Application>
  <PresentationFormat>Widescreen</PresentationFormat>
  <Paragraphs>481</Paragraphs>
  <Slides>74</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Arial</vt:lpstr>
      <vt:lpstr>Book Antiqua</vt:lpstr>
      <vt:lpstr>Bookman Old Style</vt:lpstr>
      <vt:lpstr>Calibri</vt:lpstr>
      <vt:lpstr>EB Garamond</vt:lpstr>
      <vt:lpstr>gellix-medium</vt:lpstr>
      <vt:lpstr>Helvetica</vt:lpstr>
      <vt:lpstr>LpsgvwHlbjcrRprpkkCMTI10</vt:lpstr>
      <vt:lpstr>medium-content-sans-serif-font</vt:lpstr>
      <vt:lpstr>Times New Roman</vt:lpstr>
      <vt:lpstr>XvhwxgNbnxbtMtnwxnCMR10</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AlexNet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Windows User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pardhasaradhi</dc:creator>
  <cp:lastModifiedBy>Microsoft account</cp:lastModifiedBy>
  <cp:revision>263</cp:revision>
  <dcterms:created xsi:type="dcterms:W3CDTF">2017-10-27T03:09:05Z</dcterms:created>
  <dcterms:modified xsi:type="dcterms:W3CDTF">2024-02-08T05:49:13Z</dcterms:modified>
</cp:coreProperties>
</file>